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71" r:id="rId13"/>
    <p:sldId id="268" r:id="rId14"/>
    <p:sldId id="269" r:id="rId15"/>
    <p:sldId id="270" r:id="rId16"/>
    <p:sldId id="282" r:id="rId17"/>
    <p:sldId id="272" r:id="rId18"/>
    <p:sldId id="275" r:id="rId19"/>
    <p:sldId id="276" r:id="rId20"/>
    <p:sldId id="277" r:id="rId21"/>
    <p:sldId id="273" r:id="rId22"/>
    <p:sldId id="278" r:id="rId23"/>
    <p:sldId id="279" r:id="rId24"/>
    <p:sldId id="280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C32"/>
    <a:srgbClr val="FFB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31AF2-EA7F-5844-8AD4-F88C76E65584}" type="datetimeFigureOut">
              <a:rPr kumimoji="1" lang="ja-JP" altLang="en-US" smtClean="0"/>
              <a:t>15.7.18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FDFDFE-7809-1D49-A696-058704ABC0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68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DFDFE-7809-1D49-A696-058704ABC0FB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463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EE45-8BF6-D842-A2D9-795A280C6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44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45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482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680"/>
          </a:xfrm>
        </p:spPr>
        <p:txBody>
          <a:bodyPr>
            <a:noAutofit/>
          </a:bodyPr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20000" cy="4495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1143000"/>
            <a:ext cx="7620000" cy="381000"/>
          </a:xfrm>
        </p:spPr>
        <p:txBody>
          <a:bodyPr>
            <a:noAutofit/>
          </a:bodyPr>
          <a:lstStyle>
            <a:lvl1pPr marL="740664" indent="0">
              <a:spcBef>
                <a:spcPts val="0"/>
              </a:spcBef>
              <a:buFontTx/>
              <a:buNone/>
              <a:defRPr sz="2000" b="1">
                <a:solidFill>
                  <a:schemeClr val="tx2"/>
                </a:solidFill>
              </a:defRPr>
            </a:lvl1pPr>
            <a:lvl2pPr marL="411480" indent="0">
              <a:buFontTx/>
              <a:buNone/>
              <a:defRPr sz="2000" b="1">
                <a:solidFill>
                  <a:schemeClr val="tx2"/>
                </a:solidFill>
              </a:defRPr>
            </a:lvl2pPr>
            <a:lvl3pPr marL="777240" indent="0">
              <a:buFontTx/>
              <a:buNone/>
              <a:defRPr sz="2000" b="1">
                <a:solidFill>
                  <a:schemeClr val="tx2"/>
                </a:solidFill>
              </a:defRPr>
            </a:lvl3pPr>
            <a:lvl4pPr marL="1051560" indent="0">
              <a:buFontTx/>
              <a:buNone/>
              <a:defRPr sz="2000" b="1">
                <a:solidFill>
                  <a:schemeClr val="tx2"/>
                </a:solidFill>
              </a:defRPr>
            </a:lvl4pPr>
            <a:lvl5pPr marL="1325880" indent="0">
              <a:buFontTx/>
              <a:buNone/>
              <a:defRPr sz="20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21351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9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23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036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55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7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4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64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856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4FEF1-1C18-40D8-8A9A-AA7FFF43FE2E}" type="datetimeFigureOut">
              <a:rPr lang="en-US" smtClean="0"/>
              <a:t>15.7.18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E8957-5754-4C19-A51A-9C104D1A0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5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35" r:id="rId12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600279"/>
            <a:ext cx="7772400" cy="2049102"/>
          </a:xfrm>
        </p:spPr>
        <p:txBody>
          <a:bodyPr>
            <a:normAutofit fontScale="90000"/>
          </a:bodyPr>
          <a:lstStyle/>
          <a:p>
            <a:r>
              <a:rPr lang="ja-JP" altLang="ja-JP" sz="2700" dirty="0">
                <a:solidFill>
                  <a:srgbClr val="008000"/>
                </a:solidFill>
              </a:rPr>
              <a:t>『鍼灸の挑戦』刊行１０年記念大シンポジウム</a:t>
            </a:r>
            <a:r>
              <a:rPr lang="ja-JP" altLang="ja-JP" sz="2700" dirty="0"/>
              <a:t/>
            </a:r>
            <a:br>
              <a:rPr lang="ja-JP" altLang="ja-JP" sz="2700" dirty="0"/>
            </a:br>
            <a:r>
              <a:rPr lang="ja-JP" altLang="ja-JP" sz="6000" i="1" dirty="0">
                <a:solidFill>
                  <a:srgbClr val="0000FF"/>
                </a:solidFill>
              </a:rPr>
              <a:t>日本鍼灸学への</a:t>
            </a:r>
            <a:r>
              <a:rPr lang="ja-JP" altLang="ja-JP" sz="6000" i="1" dirty="0" smtClean="0">
                <a:solidFill>
                  <a:srgbClr val="0000FF"/>
                </a:solidFill>
              </a:rPr>
              <a:t>試み</a:t>
            </a:r>
            <a:r>
              <a:rPr lang="en-US" altLang="ja-JP" sz="6000" i="1" dirty="0" smtClean="0">
                <a:solidFill>
                  <a:srgbClr val="0000FF"/>
                </a:solidFill>
              </a:rPr>
              <a:t/>
            </a:r>
            <a:br>
              <a:rPr lang="en-US" altLang="ja-JP" sz="6000" i="1" dirty="0" smtClean="0">
                <a:solidFill>
                  <a:srgbClr val="0000FF"/>
                </a:solidFill>
              </a:rPr>
            </a:br>
            <a:r>
              <a:rPr lang="ja-JP" altLang="ja-JP" sz="3600" i="1" dirty="0" smtClean="0"/>
              <a:t>未来</a:t>
            </a:r>
            <a:r>
              <a:rPr lang="ja-JP" altLang="ja-JP" sz="3600" i="1" dirty="0"/>
              <a:t>鍼灸としての日本鍼灸のために</a:t>
            </a:r>
            <a:r>
              <a:rPr lang="ja-JP" altLang="ja-JP" sz="3600" dirty="0"/>
              <a:t/>
            </a:r>
            <a:br>
              <a:rPr lang="ja-JP" altLang="ja-JP" sz="3600" dirty="0"/>
            </a:b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ja-JP" sz="2000" dirty="0" smtClean="0"/>
              <a:t>グローバルテクノ</a:t>
            </a:r>
            <a:r>
              <a:rPr lang="ja-JP" altLang="ja-JP" sz="2000" dirty="0"/>
              <a:t>中野研修</a:t>
            </a:r>
            <a:r>
              <a:rPr lang="ja-JP" altLang="ja-JP" sz="2000" dirty="0" smtClean="0"/>
              <a:t>センタ</a:t>
            </a:r>
            <a:r>
              <a:rPr lang="ja-JP" altLang="en-US" sz="2000" dirty="0" smtClean="0"/>
              <a:t>ー</a:t>
            </a:r>
            <a:r>
              <a:rPr lang="ja-JP" altLang="ja-JP" dirty="0"/>
              <a:t>　　　　　　　　</a:t>
            </a:r>
            <a:r>
              <a:rPr lang="en-US" altLang="ja-JP" dirty="0"/>
              <a:t>                      </a:t>
            </a:r>
            <a:r>
              <a:rPr lang="ja-JP" altLang="ja-JP" sz="2400" dirty="0"/>
              <a:t>松田 博公</a:t>
            </a:r>
          </a:p>
          <a:p>
            <a:r>
              <a:rPr kumimoji="1" lang="en-US" altLang="ja-JP" sz="2400" dirty="0" smtClean="0"/>
              <a:t>2015.7.19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1304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ja-JP" sz="3600" dirty="0"/>
              <a:t>鍼灸医学の本質を確認</a:t>
            </a:r>
            <a:r>
              <a:rPr lang="ja-JP" altLang="ja-JP" sz="3600" dirty="0" smtClean="0"/>
              <a:t>する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ja-JP" sz="3600" dirty="0" smtClean="0"/>
              <a:t>「</a:t>
            </a:r>
            <a:r>
              <a:rPr lang="ja-JP" altLang="ja-JP" sz="3600" dirty="0"/>
              <a:t>日本鍼灸学」が必要 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905"/>
          </a:xfrm>
        </p:spPr>
        <p:txBody>
          <a:bodyPr>
            <a:normAutofit/>
          </a:bodyPr>
          <a:lstStyle/>
          <a:p>
            <a:r>
              <a:rPr lang="ja-JP" altLang="ja-JP" dirty="0"/>
              <a:t>鍼灸術が</a:t>
            </a:r>
            <a:r>
              <a:rPr lang="ja-JP" altLang="ja-JP" dirty="0">
                <a:solidFill>
                  <a:srgbClr val="0000FF"/>
                </a:solidFill>
              </a:rPr>
              <a:t>「流れ循環する気の医学」「自然治癒力</a:t>
            </a:r>
            <a:r>
              <a:rPr lang="ja-JP" altLang="ja-JP" sz="2400" dirty="0">
                <a:solidFill>
                  <a:srgbClr val="0000FF"/>
                </a:solidFill>
              </a:rPr>
              <a:t>（オートポイエーシス）</a:t>
            </a:r>
            <a:r>
              <a:rPr lang="ja-JP" altLang="ja-JP" dirty="0">
                <a:solidFill>
                  <a:srgbClr val="0000FF"/>
                </a:solidFill>
              </a:rPr>
              <a:t>の医学」</a:t>
            </a:r>
            <a:r>
              <a:rPr lang="ja-JP" altLang="ja-JP" dirty="0"/>
              <a:t>であることは、『黄帝内経』</a:t>
            </a:r>
            <a:r>
              <a:rPr lang="ja-JP" altLang="ja-JP" sz="2400" dirty="0"/>
              <a:t>（現存『素問』『霊枢』の便宜的な総称）</a:t>
            </a:r>
            <a:r>
              <a:rPr lang="ja-JP" altLang="ja-JP" dirty="0"/>
              <a:t>では</a:t>
            </a:r>
            <a:r>
              <a:rPr lang="ja-JP" altLang="ja-JP" dirty="0" smtClean="0"/>
              <a:t>前提</a:t>
            </a:r>
            <a:r>
              <a:rPr lang="ja-JP" altLang="en-US" dirty="0" smtClean="0"/>
              <a:t>だが、その後の中国医学では</a:t>
            </a:r>
            <a:r>
              <a:rPr lang="ja-JP" altLang="ja-JP" dirty="0" smtClean="0"/>
              <a:t>影</a:t>
            </a:r>
            <a:r>
              <a:rPr lang="ja-JP" altLang="ja-JP" dirty="0"/>
              <a:t>に</a:t>
            </a:r>
            <a:r>
              <a:rPr lang="ja-JP" altLang="ja-JP" dirty="0" smtClean="0"/>
              <a:t>隠れている</a:t>
            </a:r>
            <a:endParaRPr lang="en-US" altLang="ja-JP" dirty="0" smtClean="0"/>
          </a:p>
          <a:p>
            <a:r>
              <a:rPr lang="ja-JP" altLang="ja-JP" dirty="0" smtClean="0"/>
              <a:t> 「</a:t>
            </a:r>
            <a:r>
              <a:rPr lang="ja-JP" altLang="ja-JP" dirty="0"/>
              <a:t>自然</a:t>
            </a:r>
            <a:r>
              <a:rPr lang="ja-JP" altLang="ja-JP" dirty="0" smtClean="0"/>
              <a:t>治癒力の</a:t>
            </a:r>
            <a:r>
              <a:rPr lang="ja-JP" altLang="ja-JP" dirty="0"/>
              <a:t>医学</a:t>
            </a:r>
            <a:r>
              <a:rPr lang="ja-JP" altLang="ja-JP" dirty="0" smtClean="0"/>
              <a:t>」</a:t>
            </a:r>
            <a:r>
              <a:rPr lang="ja-JP" altLang="en-US" dirty="0" smtClean="0"/>
              <a:t>の</a:t>
            </a:r>
            <a:r>
              <a:rPr lang="ja-JP" altLang="ja-JP" dirty="0" smtClean="0"/>
              <a:t>本質</a:t>
            </a:r>
            <a:r>
              <a:rPr lang="ja-JP" altLang="ja-JP" dirty="0"/>
              <a:t>は、「日本鍼灸」の中</a:t>
            </a:r>
            <a:r>
              <a:rPr lang="ja-JP" altLang="ja-JP" dirty="0" smtClean="0"/>
              <a:t>によく</a:t>
            </a:r>
            <a:r>
              <a:rPr lang="ja-JP" altLang="ja-JP" dirty="0"/>
              <a:t>保持されて</a:t>
            </a:r>
            <a:r>
              <a:rPr lang="ja-JP" altLang="ja-JP" dirty="0" smtClean="0"/>
              <a:t>いる</a:t>
            </a:r>
            <a:endParaRPr lang="en-US" altLang="ja-JP" dirty="0" smtClean="0"/>
          </a:p>
          <a:p>
            <a:r>
              <a:rPr lang="ja-JP" altLang="en-US" dirty="0" smtClean="0"/>
              <a:t>それはなぜかを解明するためにも、「日本鍼灸学」が必要である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3000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3603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「日本鍼灸学」構成の手順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08241"/>
            <a:ext cx="8229600" cy="5422495"/>
          </a:xfrm>
        </p:spPr>
        <p:txBody>
          <a:bodyPr>
            <a:noAutofit/>
          </a:bodyPr>
          <a:lstStyle/>
          <a:p>
            <a:r>
              <a:rPr kumimoji="1" lang="ja-JP" altLang="en-US" dirty="0" smtClean="0"/>
              <a:t>「日本鍼灸学」は、日本鍼灸のみで</a:t>
            </a:r>
            <a:r>
              <a:rPr kumimoji="1" lang="ja-JP" altLang="en-US" dirty="0" smtClean="0"/>
              <a:t>成立</a:t>
            </a:r>
            <a:r>
              <a:rPr kumimoji="1" lang="ja-JP" altLang="en-US" dirty="0" smtClean="0"/>
              <a:t>しない</a:t>
            </a:r>
            <a:endParaRPr kumimoji="1" lang="en-US" altLang="ja-JP" dirty="0" smtClean="0"/>
          </a:p>
          <a:p>
            <a:r>
              <a:rPr lang="ja-JP" altLang="en-US" dirty="0" smtClean="0"/>
              <a:t>日本鍼灸は中国鍼灸の変容型であり、日本鍼灸の特徴は、中国鍼灸という「鏡」と比較対照しなければ分からない</a:t>
            </a:r>
            <a:endParaRPr lang="en-US" altLang="ja-JP" dirty="0" smtClean="0"/>
          </a:p>
          <a:p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黄帝内経</a:t>
            </a:r>
            <a:r>
              <a:rPr kumimoji="1" lang="en-US" altLang="ja-JP" dirty="0" smtClean="0"/>
              <a:t>』</a:t>
            </a:r>
            <a:r>
              <a:rPr lang="en-US" altLang="ja-JP" dirty="0" smtClean="0"/>
              <a:t>〜</a:t>
            </a:r>
            <a:r>
              <a:rPr kumimoji="1" lang="ja-JP" altLang="en-US" dirty="0" smtClean="0"/>
              <a:t>歴代</a:t>
            </a:r>
            <a:r>
              <a:rPr kumimoji="1" lang="ja-JP" altLang="en-US" dirty="0" smtClean="0"/>
              <a:t>中国</a:t>
            </a:r>
            <a:r>
              <a:rPr kumimoji="1" lang="ja-JP" altLang="en-US" dirty="0" smtClean="0"/>
              <a:t>医学</a:t>
            </a:r>
            <a:r>
              <a:rPr kumimoji="1" lang="en-US" altLang="ja-JP" dirty="0" smtClean="0"/>
              <a:t>〜</a:t>
            </a:r>
            <a:r>
              <a:rPr kumimoji="1" lang="ja-JP" altLang="en-US" dirty="0" smtClean="0"/>
              <a:t>現代中医学</a:t>
            </a:r>
            <a:r>
              <a:rPr lang="ja-JP" altLang="en-US" dirty="0" smtClean="0"/>
              <a:t>という</a:t>
            </a:r>
            <a:r>
              <a:rPr kumimoji="1" lang="ja-JP" altLang="en-US" dirty="0" smtClean="0"/>
              <a:t>中国鍼灸</a:t>
            </a:r>
            <a:r>
              <a:rPr kumimoji="1" lang="ja-JP" altLang="en-US" dirty="0" smtClean="0"/>
              <a:t>の変遷を、</a:t>
            </a:r>
            <a:r>
              <a:rPr lang="ja-JP" altLang="en-US" dirty="0" smtClean="0">
                <a:solidFill>
                  <a:srgbClr val="0000FF"/>
                </a:solidFill>
              </a:rPr>
              <a:t>「</a:t>
            </a:r>
            <a:r>
              <a:rPr lang="ja-JP" altLang="en-US" dirty="0">
                <a:solidFill>
                  <a:srgbClr val="0000FF"/>
                </a:solidFill>
              </a:rPr>
              <a:t>原型論・段階論・現状論」</a:t>
            </a:r>
            <a:r>
              <a:rPr lang="ja-JP" altLang="en-US" dirty="0"/>
              <a:t>の三層</a:t>
            </a:r>
            <a:r>
              <a:rPr lang="ja-JP" altLang="en-US" dirty="0" smtClean="0"/>
              <a:t>構造</a:t>
            </a:r>
            <a:r>
              <a:rPr lang="ja-JP" altLang="en-US" dirty="0" smtClean="0"/>
              <a:t>に分けて考える</a:t>
            </a:r>
            <a:endParaRPr lang="en-US" altLang="ja-JP" dirty="0" smtClean="0"/>
          </a:p>
          <a:p>
            <a:r>
              <a:rPr kumimoji="1" lang="ja-JP" altLang="en-US" dirty="0" smtClean="0"/>
              <a:t>その種子</a:t>
            </a:r>
            <a:r>
              <a:rPr kumimoji="1" lang="ja-JP" altLang="en-US" dirty="0" smtClean="0"/>
              <a:t>が</a:t>
            </a:r>
            <a:r>
              <a:rPr kumimoji="1" lang="ja-JP" altLang="en-US" dirty="0" smtClean="0"/>
              <a:t>到来後、日本の土壌で、</a:t>
            </a:r>
            <a:r>
              <a:rPr lang="ja-JP" altLang="en-US" dirty="0" smtClean="0"/>
              <a:t>どんな</a:t>
            </a:r>
            <a:r>
              <a:rPr lang="ja-JP" altLang="en-US" dirty="0" smtClean="0"/>
              <a:t>、</a:t>
            </a:r>
            <a:r>
              <a:rPr kumimoji="1" lang="ja-JP" altLang="en-US" dirty="0" smtClean="0"/>
              <a:t>少し異なる</a:t>
            </a:r>
            <a:r>
              <a:rPr lang="ja-JP" altLang="en-US" dirty="0" smtClean="0"/>
              <a:t>鍼灸</a:t>
            </a:r>
            <a:r>
              <a:rPr lang="ja-JP" altLang="en-US" dirty="0" smtClean="0"/>
              <a:t>の花を咲かせたか</a:t>
            </a:r>
            <a:r>
              <a:rPr lang="ja-JP" altLang="en-US" dirty="0" smtClean="0"/>
              <a:t>を</a:t>
            </a:r>
            <a:r>
              <a:rPr lang="ja-JP" altLang="en-US" dirty="0" smtClean="0"/>
              <a:t>見る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1454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 descr="歴代の日本鍼灸流派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429" r="-20429"/>
          <a:stretch>
            <a:fillRect/>
          </a:stretch>
        </p:blipFill>
        <p:spPr>
          <a:xfrm>
            <a:off x="-1045110" y="299123"/>
            <a:ext cx="11095049" cy="6101848"/>
          </a:xfrm>
        </p:spPr>
      </p:pic>
    </p:spTree>
    <p:extLst>
      <p:ext uri="{BB962C8B-B14F-4D97-AF65-F5344CB8AC3E}">
        <p14:creationId xmlns:p14="http://schemas.microsoft.com/office/powerpoint/2010/main" val="3928465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4810" cy="800725"/>
          </a:xfrm>
        </p:spPr>
        <p:txBody>
          <a:bodyPr>
            <a:normAutofit/>
          </a:bodyPr>
          <a:lstStyle/>
          <a:p>
            <a:r>
              <a:rPr lang="ja-JP" altLang="en-US" sz="3600" dirty="0" smtClean="0"/>
              <a:t>日本に来ると外来</a:t>
            </a:r>
            <a:r>
              <a:rPr kumimoji="1" lang="ja-JP" altLang="en-US" sz="3600" dirty="0" smtClean="0"/>
              <a:t>文化は変容する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16526"/>
            <a:ext cx="8229600" cy="5280527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鍼灸ばかりか、中国</a:t>
            </a:r>
            <a:r>
              <a:rPr lang="ja-JP" altLang="en-US" dirty="0"/>
              <a:t>から到来</a:t>
            </a:r>
            <a:r>
              <a:rPr lang="ja-JP" altLang="en-US" dirty="0" smtClean="0"/>
              <a:t>した文化、思想は</a:t>
            </a:r>
            <a:r>
              <a:rPr lang="ja-JP" altLang="en-US" dirty="0"/>
              <a:t>、儒学も仏教</a:t>
            </a:r>
            <a:r>
              <a:rPr lang="ja-JP" altLang="en-US" dirty="0" smtClean="0"/>
              <a:t>もみな日本風に変容した</a:t>
            </a:r>
            <a:endParaRPr lang="en-US" altLang="ja-JP" dirty="0"/>
          </a:p>
          <a:p>
            <a:r>
              <a:rPr lang="ja-JP" altLang="en-US" dirty="0" smtClean="0"/>
              <a:t>そこに、</a:t>
            </a:r>
            <a:r>
              <a:rPr lang="ja-JP" altLang="en-US" dirty="0"/>
              <a:t>どんな法則が働いているの</a:t>
            </a:r>
            <a:r>
              <a:rPr lang="ja-JP" altLang="en-US" dirty="0" smtClean="0"/>
              <a:t>か</a:t>
            </a:r>
            <a:endParaRPr lang="en-US" altLang="ja-JP" dirty="0" smtClean="0"/>
          </a:p>
          <a:p>
            <a:r>
              <a:rPr lang="ja-JP" altLang="en-US" dirty="0" smtClean="0"/>
              <a:t>日本には、外来文化を変容させる精神の「古層」がある。それは</a:t>
            </a:r>
            <a:r>
              <a:rPr lang="ja-JP" altLang="en-US" dirty="0" smtClean="0">
                <a:solidFill>
                  <a:srgbClr val="0000FF"/>
                </a:solidFill>
              </a:rPr>
              <a:t>自然のエネルギーの発露を崇敬するいのちの感覚で</a:t>
            </a:r>
            <a:r>
              <a:rPr lang="ja-JP" altLang="en-US" dirty="0" smtClean="0"/>
              <a:t>ある（丸山眞男）</a:t>
            </a:r>
            <a:endParaRPr lang="en-US" altLang="ja-JP" dirty="0" smtClean="0"/>
          </a:p>
          <a:p>
            <a:r>
              <a:rPr lang="ja-JP" altLang="en-US" dirty="0" smtClean="0"/>
              <a:t>日本の精神には、</a:t>
            </a:r>
            <a:r>
              <a:rPr lang="ja-JP" altLang="en-US" dirty="0" smtClean="0">
                <a:solidFill>
                  <a:srgbClr val="0000FF"/>
                </a:solidFill>
              </a:rPr>
              <a:t>理論嫌悪、実感主義、実利主義、単純原則志向</a:t>
            </a:r>
            <a:r>
              <a:rPr lang="ja-JP" altLang="en-US" dirty="0" smtClean="0"/>
              <a:t>などの特徴があり、外来文化の受容の際にフィルターとして働く（山田慶児）</a:t>
            </a:r>
            <a:endParaRPr lang="en-US" altLang="ja-JP" dirty="0"/>
          </a:p>
          <a:p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3248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68502"/>
            <a:ext cx="8229600" cy="6202340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山田慶児は、その作業仮説を、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医心方</a:t>
            </a:r>
            <a:r>
              <a:rPr kumimoji="1" lang="en-US" altLang="ja-JP" dirty="0" smtClean="0"/>
              <a:t>』</a:t>
            </a:r>
            <a:r>
              <a:rPr lang="ja-JP" altLang="en-US" dirty="0" smtClean="0"/>
              <a:t>の編纂方式から論証しようとした</a:t>
            </a:r>
            <a:endParaRPr lang="en-US" altLang="ja-JP" dirty="0"/>
          </a:p>
          <a:p>
            <a:r>
              <a:rPr lang="ja-JP" altLang="en-US" dirty="0"/>
              <a:t>　</a:t>
            </a:r>
            <a:r>
              <a:rPr lang="en-US" altLang="ja-JP" dirty="0"/>
              <a:t>『</a:t>
            </a:r>
            <a:r>
              <a:rPr lang="ja-JP" altLang="en-US" dirty="0"/>
              <a:t>医心方</a:t>
            </a:r>
            <a:r>
              <a:rPr lang="en-US" altLang="ja-JP" dirty="0"/>
              <a:t>』</a:t>
            </a:r>
            <a:r>
              <a:rPr lang="ja-JP" altLang="en-US" dirty="0"/>
              <a:t>は</a:t>
            </a:r>
            <a:r>
              <a:rPr lang="ja-JP" altLang="en-US" dirty="0" smtClean="0"/>
              <a:t>、平安時代に鍼</a:t>
            </a:r>
            <a:r>
              <a:rPr lang="ja-JP" altLang="en-US" dirty="0"/>
              <a:t>博士、丹波康頼が編纂した日本現存最古の</a:t>
            </a:r>
            <a:r>
              <a:rPr lang="ja-JP" altLang="en-US" dirty="0" smtClean="0"/>
              <a:t>医書</a:t>
            </a:r>
            <a:endParaRPr lang="en-US" altLang="ja-JP" dirty="0" smtClean="0"/>
          </a:p>
          <a:p>
            <a:r>
              <a:rPr lang="ja-JP" altLang="en-US" dirty="0" smtClean="0"/>
              <a:t>中国</a:t>
            </a:r>
            <a:r>
              <a:rPr lang="ja-JP" altLang="en-US" dirty="0"/>
              <a:t>から到来した</a:t>
            </a:r>
            <a:r>
              <a:rPr lang="en-US" altLang="ja-JP" dirty="0"/>
              <a:t>『</a:t>
            </a:r>
            <a:r>
              <a:rPr lang="ja-JP" altLang="en-US" dirty="0"/>
              <a:t>諸病源候論</a:t>
            </a:r>
            <a:r>
              <a:rPr lang="en-US" altLang="ja-JP" dirty="0"/>
              <a:t>』『</a:t>
            </a:r>
            <a:r>
              <a:rPr lang="ja-JP" altLang="en-US" dirty="0"/>
              <a:t>千金方</a:t>
            </a:r>
            <a:r>
              <a:rPr lang="en-US" altLang="ja-JP" dirty="0"/>
              <a:t>』『</a:t>
            </a:r>
            <a:r>
              <a:rPr lang="ja-JP" altLang="en-US" dirty="0"/>
              <a:t>外台秘要方</a:t>
            </a:r>
            <a:r>
              <a:rPr lang="en-US" altLang="ja-JP" dirty="0"/>
              <a:t>』</a:t>
            </a:r>
            <a:r>
              <a:rPr lang="ja-JP" altLang="en-US" dirty="0"/>
              <a:t>など六朝隋唐医学書の文章を含むが、</a:t>
            </a:r>
            <a:r>
              <a:rPr lang="ja-JP" altLang="en-US" dirty="0">
                <a:solidFill>
                  <a:srgbClr val="0000FF"/>
                </a:solidFill>
              </a:rPr>
              <a:t>元の文章を引用するときに、経脈、脈診、陰陽、五行、虚実、易など哲学的、理論的部分は、削除している</a:t>
            </a:r>
            <a:r>
              <a:rPr lang="ja-JP" altLang="en-US" dirty="0" smtClean="0">
                <a:solidFill>
                  <a:srgbClr val="0000FF"/>
                </a:solidFill>
              </a:rPr>
              <a:t>。</a:t>
            </a:r>
            <a:r>
              <a:rPr lang="ja-JP" altLang="en-US" dirty="0" smtClean="0"/>
              <a:t>「</a:t>
            </a:r>
            <a:r>
              <a:rPr lang="ja-JP" altLang="en-US" dirty="0"/>
              <a:t>ここにおいて中国医学体系は確実に解体されはじめている」と山田はいう</a:t>
            </a:r>
            <a:endParaRPr lang="en-US" altLang="ja-JP" dirty="0" smtClean="0"/>
          </a:p>
          <a:p>
            <a:r>
              <a:rPr lang="ja-JP" altLang="en-US" dirty="0" smtClean="0"/>
              <a:t>山田</a:t>
            </a:r>
            <a:r>
              <a:rPr lang="ja-JP" altLang="en-US" dirty="0"/>
              <a:t>は、この</a:t>
            </a:r>
            <a:r>
              <a:rPr lang="ja-JP" altLang="en-US" dirty="0" smtClean="0"/>
              <a:t>操作で働く日本的な「</a:t>
            </a:r>
            <a:r>
              <a:rPr lang="ja-JP" altLang="en-US" dirty="0"/>
              <a:t>フィルター」</a:t>
            </a:r>
            <a:r>
              <a:rPr lang="ja-JP" altLang="en-US" dirty="0" smtClean="0"/>
              <a:t>を、</a:t>
            </a:r>
            <a:r>
              <a:rPr lang="en-US" altLang="ja-JP" dirty="0" smtClean="0"/>
              <a:t>①</a:t>
            </a:r>
            <a:r>
              <a:rPr lang="ja-JP" altLang="en-US" dirty="0" smtClean="0"/>
              <a:t>可視</a:t>
            </a:r>
            <a:r>
              <a:rPr lang="ja-JP" altLang="en-US" dirty="0"/>
              <a:t>、可触信仰、実感</a:t>
            </a:r>
            <a:r>
              <a:rPr lang="ja-JP" altLang="en-US" dirty="0" smtClean="0"/>
              <a:t>主義</a:t>
            </a:r>
            <a:r>
              <a:rPr lang="en-US" altLang="ja-JP" dirty="0" smtClean="0"/>
              <a:t>②</a:t>
            </a:r>
            <a:r>
              <a:rPr lang="ja-JP" altLang="en-US" dirty="0" smtClean="0"/>
              <a:t>単純</a:t>
            </a:r>
            <a:r>
              <a:rPr lang="ja-JP" altLang="en-US" dirty="0"/>
              <a:t>原則</a:t>
            </a:r>
            <a:r>
              <a:rPr lang="ja-JP" altLang="en-US" dirty="0" smtClean="0"/>
              <a:t>志向</a:t>
            </a:r>
            <a:r>
              <a:rPr lang="en-US" altLang="ja-JP" dirty="0" smtClean="0"/>
              <a:t>③</a:t>
            </a:r>
            <a:r>
              <a:rPr lang="ja-JP" altLang="en-US" dirty="0" smtClean="0"/>
              <a:t>理論嫌悪</a:t>
            </a:r>
            <a:r>
              <a:rPr lang="en-US" altLang="ja-JP" dirty="0" smtClean="0"/>
              <a:t>④</a:t>
            </a:r>
            <a:r>
              <a:rPr lang="ja-JP" altLang="en-US" dirty="0" smtClean="0"/>
              <a:t>哲学より</a:t>
            </a:r>
            <a:r>
              <a:rPr lang="ja-JP" altLang="en-US" dirty="0"/>
              <a:t>効果に重きを置く実利主義、技術的</a:t>
            </a:r>
            <a:r>
              <a:rPr lang="ja-JP" altLang="en-US" dirty="0" smtClean="0"/>
              <a:t>思考などとしてまとめている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57345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332884"/>
            <a:ext cx="8229600" cy="5990379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dirty="0"/>
              <a:t>丸山、山田の説に従えば、日本人は外来の文化、思想、学問を受け入れる</a:t>
            </a:r>
            <a:r>
              <a:rPr lang="ja-JP" altLang="en-US" dirty="0" smtClean="0"/>
              <a:t>際、強力</a:t>
            </a:r>
            <a:r>
              <a:rPr lang="ja-JP" altLang="en-US" dirty="0"/>
              <a:t>な濾過装置を作動させていることに</a:t>
            </a:r>
            <a:r>
              <a:rPr lang="ja-JP" altLang="en-US" dirty="0" smtClean="0"/>
              <a:t>なる</a:t>
            </a:r>
            <a:endParaRPr lang="ja-JP" altLang="en-US" dirty="0"/>
          </a:p>
          <a:p>
            <a:endParaRPr lang="ja-JP" altLang="en-US" dirty="0"/>
          </a:p>
          <a:p>
            <a:pPr marL="0" indent="0">
              <a:buNone/>
            </a:pPr>
            <a:r>
              <a:rPr lang="ja-JP" altLang="en-US" dirty="0" smtClean="0"/>
              <a:t>　　（</a:t>
            </a:r>
            <a:r>
              <a:rPr lang="ja-JP" altLang="en-US" dirty="0"/>
              <a:t>１）理論嫌悪</a:t>
            </a:r>
          </a:p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ja-JP" altLang="en-US" dirty="0"/>
              <a:t>　（２）実感主義、実利主義、技術的思考</a:t>
            </a:r>
          </a:p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ja-JP" altLang="en-US" dirty="0"/>
              <a:t>　（３）単純原則志向、シンプル化傾向</a:t>
            </a:r>
          </a:p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ja-JP" altLang="en-US" dirty="0"/>
              <a:t>　（４）自然主義的ないのちの感覚</a:t>
            </a:r>
          </a:p>
          <a:p>
            <a:endParaRPr lang="ja-JP" altLang="en-US" dirty="0"/>
          </a:p>
          <a:p>
            <a:r>
              <a:rPr lang="ja-JP" altLang="en-US" dirty="0" smtClean="0">
                <a:solidFill>
                  <a:srgbClr val="0000FF"/>
                </a:solidFill>
              </a:rPr>
              <a:t>日本鍼灸は、</a:t>
            </a:r>
            <a:r>
              <a:rPr lang="ja-JP" altLang="en-US" dirty="0">
                <a:solidFill>
                  <a:srgbClr val="0000FF"/>
                </a:solidFill>
              </a:rPr>
              <a:t>中国的要素と日本的</a:t>
            </a:r>
            <a:r>
              <a:rPr lang="ja-JP" altLang="en-US" dirty="0" smtClean="0">
                <a:solidFill>
                  <a:srgbClr val="0000FF"/>
                </a:solidFill>
              </a:rPr>
              <a:t>要素の二つの中心を持つ楕円である</a:t>
            </a:r>
            <a:r>
              <a:rPr lang="ja-JP" altLang="en-US" dirty="0" smtClean="0"/>
              <a:t>。流派</a:t>
            </a:r>
            <a:r>
              <a:rPr lang="ja-JP" altLang="en-US" dirty="0"/>
              <a:t>によって、時代によって、二つの中心が</a:t>
            </a:r>
            <a:r>
              <a:rPr lang="ja-JP" altLang="en-US" dirty="0" smtClean="0"/>
              <a:t>占める位置は</a:t>
            </a:r>
            <a:r>
              <a:rPr lang="ja-JP" altLang="en-US" dirty="0"/>
              <a:t>異なって</a:t>
            </a:r>
            <a:r>
              <a:rPr lang="ja-JP" altLang="en-US" dirty="0" smtClean="0"/>
              <a:t>いる</a:t>
            </a:r>
            <a:endParaRPr lang="ja-JP" altLang="en-US" dirty="0"/>
          </a:p>
          <a:p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249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 descr="歴代の日本鍼灸流派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429" r="-20429"/>
          <a:stretch>
            <a:fillRect/>
          </a:stretch>
        </p:blipFill>
        <p:spPr>
          <a:xfrm>
            <a:off x="-1045110" y="299123"/>
            <a:ext cx="11095049" cy="6101848"/>
          </a:xfrm>
        </p:spPr>
      </p:pic>
    </p:spTree>
    <p:extLst>
      <p:ext uri="{BB962C8B-B14F-4D97-AF65-F5344CB8AC3E}">
        <p14:creationId xmlns:p14="http://schemas.microsoft.com/office/powerpoint/2010/main" val="1590518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8945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原型・段階・現状の三層区分で分かること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56190"/>
            <a:ext cx="8229600" cy="4769974"/>
          </a:xfrm>
        </p:spPr>
        <p:txBody>
          <a:bodyPr/>
          <a:lstStyle/>
          <a:p>
            <a:r>
              <a:rPr lang="ja-JP" altLang="en-US" dirty="0" smtClean="0"/>
              <a:t>原型は</a:t>
            </a:r>
            <a:r>
              <a:rPr lang="ja-JP" altLang="ja-JP" dirty="0" smtClean="0"/>
              <a:t>「</a:t>
            </a:r>
            <a:r>
              <a:rPr lang="ja-JP" altLang="ja-JP" dirty="0"/>
              <a:t>生き方</a:t>
            </a:r>
            <a:r>
              <a:rPr lang="ja-JP" altLang="ja-JP" dirty="0" smtClean="0"/>
              <a:t>」</a:t>
            </a:r>
            <a:r>
              <a:rPr lang="ja-JP" altLang="en-US" dirty="0" smtClean="0"/>
              <a:t>、それが</a:t>
            </a:r>
            <a:r>
              <a:rPr lang="ja-JP" altLang="ja-JP" dirty="0" smtClean="0"/>
              <a:t>「</a:t>
            </a:r>
            <a:r>
              <a:rPr lang="ja-JP" altLang="ja-JP" dirty="0"/>
              <a:t>養生</a:t>
            </a:r>
            <a:r>
              <a:rPr lang="ja-JP" altLang="ja-JP" dirty="0" smtClean="0"/>
              <a:t>」</a:t>
            </a:r>
            <a:r>
              <a:rPr lang="ja-JP" altLang="en-US" dirty="0" smtClean="0"/>
              <a:t>に</a:t>
            </a:r>
            <a:r>
              <a:rPr lang="ja-JP" altLang="ja-JP" dirty="0" smtClean="0"/>
              <a:t>変化</a:t>
            </a:r>
            <a:r>
              <a:rPr lang="ja-JP" altLang="en-US" dirty="0" smtClean="0"/>
              <a:t>した</a:t>
            </a:r>
            <a:endParaRPr lang="en-US" altLang="ja-JP" dirty="0" smtClean="0"/>
          </a:p>
          <a:p>
            <a:r>
              <a:rPr lang="ja-JP" altLang="ja-JP" dirty="0"/>
              <a:t>中国の</a:t>
            </a:r>
            <a:r>
              <a:rPr lang="ja-JP" altLang="ja-JP" dirty="0" smtClean="0"/>
              <a:t>自然治癒力</a:t>
            </a:r>
            <a:r>
              <a:rPr lang="ja-JP" altLang="en-US" dirty="0" smtClean="0"/>
              <a:t>観</a:t>
            </a:r>
            <a:r>
              <a:rPr lang="ja-JP" altLang="ja-JP" dirty="0" smtClean="0"/>
              <a:t>は</a:t>
            </a:r>
            <a:r>
              <a:rPr lang="ja-JP" altLang="ja-JP" dirty="0"/>
              <a:t>医療体系から</a:t>
            </a:r>
            <a:r>
              <a:rPr lang="ja-JP" altLang="ja-JP" dirty="0" smtClean="0"/>
              <a:t>消た </a:t>
            </a:r>
            <a:endParaRPr lang="en-US" altLang="ja-JP" dirty="0"/>
          </a:p>
          <a:p>
            <a:pPr marL="0" indent="0">
              <a:buNone/>
            </a:pPr>
            <a:endParaRPr lang="ja-JP" altLang="ja-JP" dirty="0"/>
          </a:p>
        </p:txBody>
      </p:sp>
      <p:pic>
        <p:nvPicPr>
          <p:cNvPr id="5" name="図 4" descr="Macintosh HD:Users:matsudahirokimi:Desktop:スクリーンショット 2015-07-13 7.17.56 PM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11604"/>
            <a:ext cx="9144000" cy="44463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6970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387580" y="333375"/>
            <a:ext cx="4618506" cy="6241757"/>
          </a:xfrm>
        </p:spPr>
        <p:txBody>
          <a:bodyPr>
            <a:normAutofit fontScale="85000" lnSpcReduction="10000"/>
          </a:bodyPr>
          <a:lstStyle/>
          <a:p>
            <a:r>
              <a:rPr lang="ja-JP" altLang="en-US" dirty="0"/>
              <a:t>儒教、道教をふくめた古代中国の</a:t>
            </a:r>
            <a:r>
              <a:rPr lang="ja-JP" altLang="en-US" dirty="0" smtClean="0"/>
              <a:t>宇宙観は同心円</a:t>
            </a:r>
            <a:r>
              <a:rPr lang="ja-JP" altLang="en-US" dirty="0"/>
              <a:t>に</a:t>
            </a:r>
            <a:r>
              <a:rPr lang="ja-JP" altLang="en-US" dirty="0" smtClean="0"/>
              <a:t>なる</a:t>
            </a:r>
            <a:endParaRPr lang="en-US" altLang="ja-JP" dirty="0" smtClean="0"/>
          </a:p>
          <a:p>
            <a:r>
              <a:rPr lang="ja-JP" altLang="en-US" dirty="0" smtClean="0"/>
              <a:t>（</a:t>
            </a:r>
            <a:r>
              <a:rPr lang="ja-JP" altLang="en-US" dirty="0"/>
              <a:t>Ａ）が天道とか天命とか</a:t>
            </a:r>
            <a:r>
              <a:rPr lang="ja-JP" altLang="en-US" dirty="0" smtClean="0"/>
              <a:t>いわれる。</a:t>
            </a:r>
            <a:r>
              <a:rPr lang="ja-JP" altLang="en-US" dirty="0" smtClean="0">
                <a:solidFill>
                  <a:srgbClr val="0000FF"/>
                </a:solidFill>
              </a:rPr>
              <a:t>天</a:t>
            </a:r>
            <a:r>
              <a:rPr lang="ja-JP" altLang="en-US" dirty="0">
                <a:solidFill>
                  <a:srgbClr val="0000FF"/>
                </a:solidFill>
              </a:rPr>
              <a:t>は完全な規則性をもって回る。春夏秋冬の順序</a:t>
            </a:r>
            <a:r>
              <a:rPr lang="ja-JP" altLang="en-US" dirty="0" smtClean="0">
                <a:solidFill>
                  <a:srgbClr val="0000FF"/>
                </a:solidFill>
              </a:rPr>
              <a:t>が永久</a:t>
            </a:r>
            <a:r>
              <a:rPr lang="ja-JP" altLang="en-US" dirty="0">
                <a:solidFill>
                  <a:srgbClr val="0000FF"/>
                </a:solidFill>
              </a:rPr>
              <a:t>に変わらぬ規則性を</a:t>
            </a:r>
            <a:r>
              <a:rPr lang="ja-JP" altLang="en-US" dirty="0" smtClean="0">
                <a:solidFill>
                  <a:srgbClr val="0000FF"/>
                </a:solidFill>
              </a:rPr>
              <a:t>もって循環する</a:t>
            </a:r>
            <a:endParaRPr lang="ja-JP" altLang="en-US" dirty="0">
              <a:solidFill>
                <a:srgbClr val="0000FF"/>
              </a:solidFill>
            </a:endParaRPr>
          </a:p>
          <a:p>
            <a:r>
              <a:rPr lang="ja-JP" altLang="en-US" dirty="0" smtClean="0"/>
              <a:t>（</a:t>
            </a:r>
            <a:r>
              <a:rPr lang="ja-JP" altLang="en-US" dirty="0"/>
              <a:t>Ｂ）が人である。人間の理想の境地は「天人合一」で、聖人は、天道と完全に同心円を描く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普通</a:t>
            </a:r>
            <a:r>
              <a:rPr lang="ja-JP" altLang="en-US" dirty="0"/>
              <a:t>の人間は、（Ｃ）のように、欲とか、老子のいう「作為」によって妨げられ、軌道がそれる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0000FF"/>
                </a:solidFill>
              </a:rPr>
              <a:t>「</a:t>
            </a:r>
            <a:r>
              <a:rPr lang="ja-JP" altLang="en-US" dirty="0">
                <a:solidFill>
                  <a:srgbClr val="0000FF"/>
                </a:solidFill>
              </a:rPr>
              <a:t>道」を求めるというのは、天に順い同心円を描くよう生きることで</a:t>
            </a:r>
            <a:r>
              <a:rPr lang="ja-JP" altLang="en-US" dirty="0" smtClean="0">
                <a:solidFill>
                  <a:srgbClr val="0000FF"/>
                </a:solidFill>
              </a:rPr>
              <a:t>ある</a:t>
            </a:r>
            <a:r>
              <a:rPr lang="ja-JP" altLang="en-US" dirty="0" smtClean="0"/>
              <a:t>　（丸山眞男</a:t>
            </a:r>
            <a:r>
              <a:rPr lang="ja-JP" altLang="ja-JP" dirty="0"/>
              <a:t>「日本思想史における「古層」の問題」 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5" name="コンテンツ プレースホルダー 4" descr="Macintosh HD:Users:matsudahirokimi:Desktop:古代中国の世界像スキャン .pdf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631" b="-14631"/>
          <a:stretch>
            <a:fillRect/>
          </a:stretch>
        </p:blipFill>
        <p:spPr bwMode="auto">
          <a:xfrm>
            <a:off x="320842" y="333375"/>
            <a:ext cx="4295775" cy="6010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1465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346347"/>
            <a:ext cx="8229600" cy="6311219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この古代政治の世界像</a:t>
            </a:r>
            <a:r>
              <a:rPr lang="ja-JP" altLang="en-US" dirty="0"/>
              <a:t>は、そのまま</a:t>
            </a:r>
            <a:r>
              <a:rPr lang="en-US" altLang="ja-JP" dirty="0"/>
              <a:t>『</a:t>
            </a:r>
            <a:r>
              <a:rPr lang="ja-JP" altLang="en-US" dirty="0"/>
              <a:t>黄帝内経</a:t>
            </a:r>
            <a:r>
              <a:rPr lang="en-US" altLang="ja-JP" dirty="0"/>
              <a:t>』</a:t>
            </a:r>
            <a:r>
              <a:rPr lang="ja-JP" altLang="en-US" dirty="0"/>
              <a:t>の</a:t>
            </a:r>
            <a:r>
              <a:rPr lang="ja-JP" altLang="en-US" dirty="0" smtClean="0"/>
              <a:t>世界像である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0000FF"/>
                </a:solidFill>
              </a:rPr>
              <a:t>ひと</a:t>
            </a:r>
            <a:r>
              <a:rPr lang="ja-JP" altLang="en-US" dirty="0">
                <a:solidFill>
                  <a:srgbClr val="0000FF"/>
                </a:solidFill>
              </a:rPr>
              <a:t>の心身は</a:t>
            </a:r>
            <a:r>
              <a:rPr lang="ja-JP" altLang="en-US" dirty="0" smtClean="0">
                <a:solidFill>
                  <a:srgbClr val="0000FF"/>
                </a:solidFill>
              </a:rPr>
              <a:t>、本来、天道</a:t>
            </a:r>
            <a:r>
              <a:rPr lang="ja-JP" altLang="en-US" dirty="0">
                <a:solidFill>
                  <a:srgbClr val="0000FF"/>
                </a:solidFill>
              </a:rPr>
              <a:t>と同心円を描き、四時と同じく永遠に変わらぬ</a:t>
            </a:r>
            <a:r>
              <a:rPr lang="ja-JP" altLang="en-US" dirty="0" smtClean="0">
                <a:solidFill>
                  <a:srgbClr val="0000FF"/>
                </a:solidFill>
              </a:rPr>
              <a:t>規則性を</a:t>
            </a:r>
            <a:r>
              <a:rPr lang="ja-JP" altLang="en-US" dirty="0">
                <a:solidFill>
                  <a:srgbClr val="0000FF"/>
                </a:solidFill>
              </a:rPr>
              <a:t>持っている</a:t>
            </a:r>
            <a:r>
              <a:rPr lang="ja-JP" altLang="en-US" dirty="0" smtClean="0">
                <a:solidFill>
                  <a:srgbClr val="FF0000"/>
                </a:solidFill>
              </a:rPr>
              <a:t>（「生き方」に自然治癒力が働いている）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/>
              <a:t>しかし</a:t>
            </a:r>
            <a:r>
              <a:rPr lang="ja-JP" altLang="en-US" dirty="0"/>
              <a:t>、普通の人間は同心円の線から</a:t>
            </a:r>
            <a:r>
              <a:rPr lang="ja-JP" altLang="en-US" dirty="0" smtClean="0"/>
              <a:t>外れて曲がった人生を歩み、夭折する。</a:t>
            </a:r>
            <a:r>
              <a:rPr lang="ja-JP" altLang="en-US" dirty="0"/>
              <a:t>そこ</a:t>
            </a:r>
            <a:r>
              <a:rPr lang="ja-JP" altLang="en-US" dirty="0" smtClean="0"/>
              <a:t>で</a:t>
            </a:r>
            <a:r>
              <a:rPr lang="ja-JP" altLang="en-US" dirty="0" smtClean="0">
                <a:solidFill>
                  <a:srgbClr val="0000FF"/>
                </a:solidFill>
              </a:rPr>
              <a:t>天道</a:t>
            </a:r>
            <a:r>
              <a:rPr lang="ja-JP" altLang="en-US" dirty="0">
                <a:solidFill>
                  <a:srgbClr val="0000FF"/>
                </a:solidFill>
              </a:rPr>
              <a:t>に見合った同心円</a:t>
            </a:r>
            <a:r>
              <a:rPr lang="ja-JP" altLang="en-US" dirty="0" smtClean="0">
                <a:solidFill>
                  <a:srgbClr val="0000FF"/>
                </a:solidFill>
              </a:rPr>
              <a:t>の「生き方」に帰り、</a:t>
            </a:r>
            <a:r>
              <a:rPr lang="ja-JP" altLang="en-US" dirty="0" smtClean="0"/>
              <a:t>気の欝滞を去る治療を施せば、天道</a:t>
            </a:r>
            <a:r>
              <a:rPr lang="ja-JP" altLang="en-US" dirty="0"/>
              <a:t>の運行のまま</a:t>
            </a:r>
            <a:r>
              <a:rPr lang="ja-JP" altLang="en-US" dirty="0" smtClean="0"/>
              <a:t>に死生をまっとうできる</a:t>
            </a:r>
            <a:endParaRPr lang="en-US" altLang="ja-JP" dirty="0" smtClean="0"/>
          </a:p>
          <a:p>
            <a:r>
              <a:rPr lang="ja-JP" altLang="en-US" dirty="0" smtClean="0"/>
              <a:t>政治</a:t>
            </a:r>
            <a:r>
              <a:rPr lang="ja-JP" altLang="en-US" dirty="0"/>
              <a:t>も医学も</a:t>
            </a:r>
            <a:r>
              <a:rPr lang="ja-JP" altLang="en-US" dirty="0" smtClean="0"/>
              <a:t>同じく</a:t>
            </a:r>
            <a:r>
              <a:rPr lang="ja-JP" altLang="en-US" dirty="0" smtClean="0">
                <a:solidFill>
                  <a:srgbClr val="0000FF"/>
                </a:solidFill>
              </a:rPr>
              <a:t>「天</a:t>
            </a:r>
            <a:r>
              <a:rPr lang="ja-JP" altLang="en-US" dirty="0">
                <a:solidFill>
                  <a:srgbClr val="0000FF"/>
                </a:solidFill>
              </a:rPr>
              <a:t>に法り、地に</a:t>
            </a:r>
            <a:r>
              <a:rPr lang="ja-JP" altLang="en-US" dirty="0" smtClean="0">
                <a:solidFill>
                  <a:srgbClr val="0000FF"/>
                </a:solidFill>
              </a:rPr>
              <a:t>則る」</a:t>
            </a:r>
            <a:r>
              <a:rPr lang="ja-JP" altLang="en-US" dirty="0" smtClean="0"/>
              <a:t>自然</a:t>
            </a:r>
            <a:r>
              <a:rPr lang="ja-JP" altLang="en-US" dirty="0"/>
              <a:t>法的な</a:t>
            </a:r>
            <a:r>
              <a:rPr lang="ja-JP" altLang="en-US" dirty="0" smtClean="0"/>
              <a:t>宇宙像を</a:t>
            </a:r>
            <a:r>
              <a:rPr lang="ja-JP" altLang="en-US" dirty="0"/>
              <a:t>枠組みとして成立して</a:t>
            </a:r>
            <a:r>
              <a:rPr lang="ja-JP" altLang="en-US" dirty="0" smtClean="0"/>
              <a:t>いた</a:t>
            </a:r>
            <a:r>
              <a:rPr lang="ja-JP" altLang="en-US" dirty="0"/>
              <a:t>　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1384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600" dirty="0" smtClean="0"/>
              <a:t>『</a:t>
            </a:r>
            <a:r>
              <a:rPr kumimoji="1" lang="ja-JP" altLang="en-US" sz="3600" dirty="0" smtClean="0"/>
              <a:t>鍼灸の挑戦</a:t>
            </a:r>
            <a:r>
              <a:rPr kumimoji="1" lang="en-US" altLang="ja-JP" sz="3600" dirty="0" smtClean="0"/>
              <a:t>』</a:t>
            </a:r>
            <a:r>
              <a:rPr kumimoji="1" lang="ja-JP" altLang="en-US" sz="3600" dirty="0" smtClean="0"/>
              <a:t>の意図と批評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9099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［意図</a:t>
            </a:r>
            <a:r>
              <a:rPr lang="ja-JP" altLang="en-US" sz="3600" dirty="0" smtClean="0">
                <a:solidFill>
                  <a:srgbClr val="FF0000"/>
                </a:solidFill>
              </a:rPr>
              <a:t>］</a:t>
            </a:r>
            <a:r>
              <a:rPr lang="ja-JP" altLang="en-US" sz="3600" dirty="0" smtClean="0"/>
              <a:t>日本鍼灸の現状を広く報告し、誰かが書くであろう</a:t>
            </a:r>
            <a:r>
              <a:rPr lang="ja-JP" altLang="en-US" sz="3600" dirty="0" smtClean="0">
                <a:solidFill>
                  <a:srgbClr val="0000FF"/>
                </a:solidFill>
              </a:rPr>
              <a:t>日本鍼灸地図</a:t>
            </a:r>
            <a:r>
              <a:rPr lang="ja-JP" altLang="en-US" sz="3600" dirty="0" smtClean="0"/>
              <a:t>の材料を作る</a:t>
            </a:r>
            <a:endParaRPr lang="en-US" altLang="ja-JP" sz="3600" dirty="0" smtClean="0"/>
          </a:p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［枠組み］</a:t>
            </a:r>
            <a:r>
              <a:rPr kumimoji="1" lang="ja-JP" altLang="en-US" sz="3600" dirty="0" smtClean="0"/>
              <a:t>鍼灸は「自然治癒力の医学」である</a:t>
            </a:r>
            <a:endParaRPr kumimoji="1" lang="en-US" altLang="ja-JP" sz="3600" dirty="0" smtClean="0"/>
          </a:p>
          <a:p>
            <a:r>
              <a:rPr lang="ja-JP" altLang="en-US" sz="3600" dirty="0" smtClean="0">
                <a:solidFill>
                  <a:srgbClr val="FF0000"/>
                </a:solidFill>
              </a:rPr>
              <a:t>［批評］</a:t>
            </a:r>
            <a:r>
              <a:rPr lang="en-US" altLang="ja-JP" sz="3600" dirty="0" smtClean="0"/>
              <a:t>①</a:t>
            </a:r>
            <a:r>
              <a:rPr lang="ja-JP" altLang="en-US" sz="3600" dirty="0" smtClean="0"/>
              <a:t>フォークロア（民話）に過ぎない</a:t>
            </a:r>
            <a:r>
              <a:rPr lang="en-US" altLang="ja-JP" sz="3600" dirty="0" smtClean="0"/>
              <a:t>②</a:t>
            </a:r>
            <a:r>
              <a:rPr lang="ja-JP" altLang="en-US" sz="3600" dirty="0" smtClean="0"/>
              <a:t>好意に満ちたユートピア的なもの（石田秀実）</a:t>
            </a:r>
            <a:r>
              <a:rPr lang="en-US" altLang="ja-JP" sz="3600" dirty="0" smtClean="0"/>
              <a:t>③</a:t>
            </a:r>
            <a:r>
              <a:rPr lang="ja-JP" altLang="en-US" sz="3600" dirty="0" smtClean="0">
                <a:solidFill>
                  <a:srgbClr val="0000FF"/>
                </a:solidFill>
              </a:rPr>
              <a:t>問題点が語られていない</a:t>
            </a:r>
            <a:endParaRPr lang="en-US" altLang="ja-JP" sz="3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488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346348"/>
            <a:ext cx="8229600" cy="6272736"/>
          </a:xfrm>
        </p:spPr>
        <p:txBody>
          <a:bodyPr>
            <a:normAutofit lnSpcReduction="10000"/>
          </a:bodyPr>
          <a:lstStyle/>
          <a:p>
            <a:r>
              <a:rPr lang="ja-JP" altLang="en-US" i="1" dirty="0"/>
              <a:t>　「天地の気の陰陽循環の法則に従えば生き</a:t>
            </a:r>
            <a:r>
              <a:rPr lang="ja-JP" altLang="en-US" i="1" dirty="0" smtClean="0"/>
              <a:t>、逆らえば</a:t>
            </a:r>
            <a:r>
              <a:rPr lang="ja-JP" altLang="en-US" i="1" dirty="0"/>
              <a:t>死ぬ</a:t>
            </a:r>
            <a:r>
              <a:rPr lang="ja-JP" altLang="en-US" i="1" dirty="0" smtClean="0"/>
              <a:t>。従えば</a:t>
            </a:r>
            <a:r>
              <a:rPr lang="ja-JP" altLang="en-US" i="1" dirty="0"/>
              <a:t>治まり</a:t>
            </a:r>
            <a:r>
              <a:rPr lang="ja-JP" altLang="en-US" i="1" dirty="0" smtClean="0"/>
              <a:t>、逆らえば</a:t>
            </a:r>
            <a:r>
              <a:rPr lang="ja-JP" altLang="en-US" i="1" dirty="0"/>
              <a:t>乱れる」</a:t>
            </a:r>
            <a:r>
              <a:rPr lang="ja-JP" altLang="en-US" sz="2600" i="1" dirty="0"/>
              <a:t>（</a:t>
            </a:r>
            <a:r>
              <a:rPr lang="en-US" altLang="ja-JP" sz="2600" i="1" dirty="0"/>
              <a:t>『</a:t>
            </a:r>
            <a:r>
              <a:rPr lang="ja-JP" altLang="en-US" sz="2600" i="1" dirty="0"/>
              <a:t>素問</a:t>
            </a:r>
            <a:r>
              <a:rPr lang="en-US" altLang="ja-JP" sz="2600" i="1" dirty="0"/>
              <a:t>』</a:t>
            </a:r>
            <a:r>
              <a:rPr lang="ja-JP" altLang="en-US" sz="2600" i="1" dirty="0"/>
              <a:t>四気調神大論篇）</a:t>
            </a:r>
          </a:p>
          <a:p>
            <a:r>
              <a:rPr lang="ja-JP" altLang="en-US" i="1" dirty="0"/>
              <a:t>　「治療に際して、天の紀律にのっとらず、地の理法を用いなければ、災害が起こるだろう」</a:t>
            </a:r>
            <a:r>
              <a:rPr lang="ja-JP" altLang="en-US" sz="2600" i="1" dirty="0"/>
              <a:t>（</a:t>
            </a:r>
            <a:r>
              <a:rPr lang="en-US" altLang="ja-JP" sz="2600" i="1" dirty="0"/>
              <a:t>『</a:t>
            </a:r>
            <a:r>
              <a:rPr lang="ja-JP" altLang="en-US" sz="2600" i="1" dirty="0"/>
              <a:t>素問</a:t>
            </a:r>
            <a:r>
              <a:rPr lang="en-US" altLang="ja-JP" sz="2600" i="1" dirty="0"/>
              <a:t>』</a:t>
            </a:r>
            <a:r>
              <a:rPr lang="ja-JP" altLang="en-US" sz="2600" i="1" dirty="0"/>
              <a:t>陰陽応象大論篇</a:t>
            </a:r>
            <a:r>
              <a:rPr lang="ja-JP" altLang="en-US" sz="2600" i="1" dirty="0" smtClean="0"/>
              <a:t>）</a:t>
            </a:r>
            <a:endParaRPr lang="ja-JP" altLang="en-US" sz="2600" i="1" dirty="0"/>
          </a:p>
          <a:p>
            <a:r>
              <a:rPr lang="ja-JP" altLang="en-US" dirty="0" smtClean="0"/>
              <a:t>第一</a:t>
            </a:r>
            <a:r>
              <a:rPr lang="ja-JP" altLang="en-US" dirty="0"/>
              <a:t>に政治の</a:t>
            </a:r>
            <a:r>
              <a:rPr lang="ja-JP" altLang="en-US" dirty="0" smtClean="0"/>
              <a:t>心得、</a:t>
            </a:r>
            <a:r>
              <a:rPr lang="ja-JP" altLang="en-US" dirty="0"/>
              <a:t>それが医療に適用されたもので</a:t>
            </a:r>
            <a:r>
              <a:rPr lang="ja-JP" altLang="en-US" dirty="0" smtClean="0"/>
              <a:t>ある</a:t>
            </a:r>
            <a:endParaRPr lang="ja-JP" altLang="en-US" dirty="0"/>
          </a:p>
          <a:p>
            <a:r>
              <a:rPr lang="ja-JP" altLang="en-US" dirty="0" smtClean="0"/>
              <a:t>「</a:t>
            </a:r>
            <a:r>
              <a:rPr lang="ja-JP" altLang="en-US" dirty="0"/>
              <a:t>養生しなさい」とは言っていない。</a:t>
            </a:r>
            <a:r>
              <a:rPr lang="ja-JP" altLang="en-US" dirty="0">
                <a:solidFill>
                  <a:srgbClr val="FF0000"/>
                </a:solidFill>
              </a:rPr>
              <a:t>ただ、「天地と共に生きよ」と言うのみ</a:t>
            </a:r>
            <a:r>
              <a:rPr lang="ja-JP" altLang="en-US" dirty="0"/>
              <a:t>で</a:t>
            </a:r>
            <a:r>
              <a:rPr lang="ja-JP" altLang="en-US" dirty="0" smtClean="0"/>
              <a:t>ある</a:t>
            </a:r>
            <a:endParaRPr lang="ja-JP" altLang="en-US" dirty="0"/>
          </a:p>
          <a:p>
            <a:r>
              <a:rPr lang="ja-JP" altLang="en-US" dirty="0" smtClean="0">
                <a:solidFill>
                  <a:srgbClr val="0000FF"/>
                </a:solidFill>
              </a:rPr>
              <a:t>現代の治療論的な先入観では、</a:t>
            </a:r>
            <a:r>
              <a:rPr lang="ja-JP" altLang="en-US" dirty="0">
                <a:solidFill>
                  <a:srgbClr val="0000FF"/>
                </a:solidFill>
              </a:rPr>
              <a:t>天人合一思想の</a:t>
            </a:r>
            <a:r>
              <a:rPr lang="en-US" altLang="ja-JP" dirty="0">
                <a:solidFill>
                  <a:srgbClr val="0000FF"/>
                </a:solidFill>
              </a:rPr>
              <a:t>『</a:t>
            </a:r>
            <a:r>
              <a:rPr lang="ja-JP" altLang="en-US" dirty="0">
                <a:solidFill>
                  <a:srgbClr val="0000FF"/>
                </a:solidFill>
              </a:rPr>
              <a:t>黄帝内経</a:t>
            </a:r>
            <a:r>
              <a:rPr lang="en-US" altLang="ja-JP" dirty="0">
                <a:solidFill>
                  <a:srgbClr val="0000FF"/>
                </a:solidFill>
              </a:rPr>
              <a:t>』</a:t>
            </a:r>
            <a:r>
              <a:rPr lang="ja-JP" altLang="en-US" dirty="0">
                <a:solidFill>
                  <a:srgbClr val="0000FF"/>
                </a:solidFill>
              </a:rPr>
              <a:t>形成に果たした決定的な役割を</a:t>
            </a:r>
            <a:r>
              <a:rPr lang="ja-JP" altLang="en-US" dirty="0" smtClean="0">
                <a:solidFill>
                  <a:srgbClr val="0000FF"/>
                </a:solidFill>
              </a:rPr>
              <a:t>見落とす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0843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9352"/>
          </a:xfrm>
        </p:spPr>
        <p:txBody>
          <a:bodyPr>
            <a:normAutofit fontScale="90000"/>
          </a:bodyPr>
          <a:lstStyle/>
          <a:p>
            <a:r>
              <a:rPr kumimoji="1" lang="ja-JP" altLang="en-US" sz="3600" dirty="0" smtClean="0"/>
              <a:t>日本の自然治癒力</a:t>
            </a:r>
            <a:r>
              <a:rPr kumimoji="1" lang="ja-JP" altLang="en-US" sz="3600" smtClean="0"/>
              <a:t>思想も三層構造で位置づく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58925"/>
            <a:ext cx="8229600" cy="5427373"/>
          </a:xfrm>
        </p:spPr>
        <p:txBody>
          <a:bodyPr>
            <a:normAutofit fontScale="92500"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原型論</a:t>
            </a:r>
            <a:r>
              <a:rPr lang="ja-JP" altLang="en-US" dirty="0"/>
              <a:t>：中国医学</a:t>
            </a:r>
            <a:r>
              <a:rPr lang="ja-JP" altLang="en-US" dirty="0" smtClean="0"/>
              <a:t>到来前の、万物</a:t>
            </a:r>
            <a:r>
              <a:rPr lang="ja-JP" altLang="en-US" dirty="0"/>
              <a:t>に生命と霊性を見るアニミズム的な「古層」の生命観。いのちの増殖を崇敬し、信頼する楽天的な自然主義的生命</a:t>
            </a:r>
            <a:r>
              <a:rPr lang="ja-JP" altLang="en-US" dirty="0" smtClean="0"/>
              <a:t>感覚</a:t>
            </a:r>
            <a:endParaRPr lang="ja-JP" altLang="en-US" dirty="0"/>
          </a:p>
          <a:p>
            <a:r>
              <a:rPr lang="ja-JP" altLang="en-US" dirty="0" smtClean="0">
                <a:solidFill>
                  <a:srgbClr val="FF0000"/>
                </a:solidFill>
              </a:rPr>
              <a:t>段階論</a:t>
            </a:r>
            <a:r>
              <a:rPr lang="ja-JP" altLang="en-US" dirty="0"/>
              <a:t>：</a:t>
            </a:r>
            <a:r>
              <a:rPr lang="en-US" altLang="ja-JP" dirty="0"/>
              <a:t>『</a:t>
            </a:r>
            <a:r>
              <a:rPr lang="ja-JP" altLang="en-US" dirty="0"/>
              <a:t>医心方</a:t>
            </a:r>
            <a:r>
              <a:rPr lang="en-US" altLang="ja-JP" dirty="0"/>
              <a:t>』</a:t>
            </a:r>
            <a:r>
              <a:rPr lang="ja-JP" altLang="en-US" dirty="0"/>
              <a:t>が、</a:t>
            </a:r>
            <a:r>
              <a:rPr lang="ja-JP" altLang="en-US" dirty="0" smtClean="0"/>
              <a:t>複雑な</a:t>
            </a:r>
            <a:r>
              <a:rPr lang="ja-JP" altLang="en-US" dirty="0"/>
              <a:t>中国医学の哲学、理論を削除し単純なツボ療法</a:t>
            </a:r>
            <a:r>
              <a:rPr lang="ja-JP" altLang="en-US" dirty="0" smtClean="0"/>
              <a:t>にした背景に、いのち</a:t>
            </a:r>
            <a:r>
              <a:rPr lang="ja-JP" altLang="en-US" dirty="0"/>
              <a:t>の働きへの信頼があったと想像して</a:t>
            </a:r>
            <a:r>
              <a:rPr lang="ja-JP" altLang="en-US" dirty="0" smtClean="0"/>
              <a:t>おきたい</a:t>
            </a:r>
            <a:endParaRPr lang="ja-JP" altLang="en-US" dirty="0"/>
          </a:p>
          <a:p>
            <a:r>
              <a:rPr lang="ja-JP" altLang="en-US" dirty="0" smtClean="0"/>
              <a:t>その後</a:t>
            </a:r>
            <a:r>
              <a:rPr lang="ja-JP" altLang="en-US" dirty="0"/>
              <a:t>、鎌倉時代までに仏教や易の影響の</a:t>
            </a:r>
            <a:r>
              <a:rPr lang="ja-JP" altLang="en-US" dirty="0" smtClean="0"/>
              <a:t>下、</a:t>
            </a:r>
            <a:r>
              <a:rPr lang="ja-JP" altLang="en-US" dirty="0">
                <a:solidFill>
                  <a:srgbClr val="0000FF"/>
                </a:solidFill>
              </a:rPr>
              <a:t>腹部を生命エネルギーが宿る「太極</a:t>
            </a:r>
            <a:r>
              <a:rPr lang="ja-JP" altLang="en-US" dirty="0" smtClean="0">
                <a:solidFill>
                  <a:srgbClr val="0000FF"/>
                </a:solidFill>
              </a:rPr>
              <a:t>」とし</a:t>
            </a:r>
            <a:r>
              <a:rPr lang="ja-JP" altLang="en-US" dirty="0">
                <a:solidFill>
                  <a:srgbClr val="0000FF"/>
                </a:solidFill>
              </a:rPr>
              <a:t>、診断・治療部位と</a:t>
            </a:r>
            <a:r>
              <a:rPr lang="ja-JP" altLang="en-US" dirty="0" smtClean="0">
                <a:solidFill>
                  <a:srgbClr val="0000FF"/>
                </a:solidFill>
              </a:rPr>
              <a:t>して特別視</a:t>
            </a:r>
            <a:r>
              <a:rPr lang="ja-JP" altLang="en-US" dirty="0">
                <a:solidFill>
                  <a:srgbClr val="0000FF"/>
                </a:solidFill>
              </a:rPr>
              <a:t>する医学</a:t>
            </a:r>
            <a:r>
              <a:rPr lang="ja-JP" altLang="en-US" dirty="0"/>
              <a:t>が</a:t>
            </a:r>
            <a:r>
              <a:rPr lang="ja-JP" altLang="en-US" dirty="0" smtClean="0"/>
              <a:t>うまれる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52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314257"/>
            <a:ext cx="8229600" cy="6350605"/>
          </a:xfrm>
        </p:spPr>
        <p:txBody>
          <a:bodyPr>
            <a:normAutofit fontScale="92500"/>
          </a:bodyPr>
          <a:lstStyle/>
          <a:p>
            <a:r>
              <a:rPr lang="ja-JP" altLang="en-US" dirty="0" smtClean="0"/>
              <a:t>室町時代は</a:t>
            </a:r>
            <a:r>
              <a:rPr lang="ja-JP" altLang="en-US" dirty="0"/>
              <a:t>、陰陽五行、虚実補瀉の察証弁治による曲直瀬道三流の明代医学にシフト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r>
              <a:rPr lang="ja-JP" altLang="en-US" dirty="0" smtClean="0"/>
              <a:t>反発して天台密教僧の</a:t>
            </a:r>
            <a:r>
              <a:rPr lang="ja-JP" altLang="en-US" dirty="0"/>
              <a:t>打</a:t>
            </a:r>
            <a:r>
              <a:rPr lang="ja-JP" altLang="en-US" dirty="0" smtClean="0"/>
              <a:t>鍼術・多賀法印流などが</a:t>
            </a:r>
            <a:r>
              <a:rPr lang="ja-JP" altLang="en-US" dirty="0"/>
              <a:t>、</a:t>
            </a:r>
            <a:r>
              <a:rPr lang="ja-JP" altLang="en-US" dirty="0">
                <a:solidFill>
                  <a:srgbClr val="0000FF"/>
                </a:solidFill>
              </a:rPr>
              <a:t>一気留滞論</a:t>
            </a:r>
            <a:r>
              <a:rPr lang="ja-JP" altLang="en-US" dirty="0"/>
              <a:t>の原型</a:t>
            </a:r>
            <a:r>
              <a:rPr lang="ja-JP" altLang="en-US" dirty="0" smtClean="0"/>
              <a:t>のような主張</a:t>
            </a:r>
            <a:r>
              <a:rPr lang="ja-JP" altLang="en-US" dirty="0"/>
              <a:t>を</a:t>
            </a:r>
            <a:r>
              <a:rPr lang="ja-JP" altLang="en-US" dirty="0" smtClean="0"/>
              <a:t>始める</a:t>
            </a:r>
            <a:endParaRPr lang="en-US" altLang="ja-JP" dirty="0" smtClean="0"/>
          </a:p>
          <a:p>
            <a:r>
              <a:rPr lang="ja-JP" altLang="en-US" dirty="0" smtClean="0"/>
              <a:t>多賀法印は、</a:t>
            </a:r>
            <a:r>
              <a:rPr lang="ja-JP" altLang="en-US" dirty="0" smtClean="0">
                <a:solidFill>
                  <a:srgbClr val="0000FF"/>
                </a:solidFill>
              </a:rPr>
              <a:t>「</a:t>
            </a:r>
            <a:r>
              <a:rPr lang="ja-JP" altLang="en-US" dirty="0">
                <a:solidFill>
                  <a:srgbClr val="0000FF"/>
                </a:solidFill>
              </a:rPr>
              <a:t>邪正一如」</a:t>
            </a:r>
            <a:r>
              <a:rPr lang="ja-JP" altLang="en-US" dirty="0"/>
              <a:t>を唱え、察証弁治を否定し、</a:t>
            </a:r>
            <a:r>
              <a:rPr lang="ja-JP" altLang="en-US" dirty="0">
                <a:solidFill>
                  <a:srgbClr val="0000FF"/>
                </a:solidFill>
              </a:rPr>
              <a:t>「集まりたる気を散じ、滞りたる気を順巡さすれば、病自ずから治す」</a:t>
            </a:r>
            <a:r>
              <a:rPr lang="ja-JP" altLang="en-US" dirty="0"/>
              <a:t>と</a:t>
            </a:r>
            <a:r>
              <a:rPr lang="ja-JP" altLang="en-US" dirty="0" smtClean="0"/>
              <a:t>いう</a:t>
            </a:r>
            <a:endParaRPr lang="en-US" altLang="ja-JP" dirty="0" smtClean="0"/>
          </a:p>
          <a:p>
            <a:r>
              <a:rPr lang="ja-JP" altLang="en-US" dirty="0" smtClean="0"/>
              <a:t>「</a:t>
            </a:r>
            <a:r>
              <a:rPr lang="ja-JP" altLang="en-US" dirty="0"/>
              <a:t>元気正しければ医せずとも病自ずから治す。傳燈いわく、</a:t>
            </a:r>
            <a:r>
              <a:rPr lang="ja-JP" altLang="en-US" dirty="0">
                <a:solidFill>
                  <a:srgbClr val="0000FF"/>
                </a:solidFill>
              </a:rPr>
              <a:t>我かつて病を治す事を知らずとなり。</a:t>
            </a:r>
            <a:r>
              <a:rPr lang="ja-JP" altLang="en-US" dirty="0"/>
              <a:t>またいわく、</a:t>
            </a:r>
            <a:r>
              <a:rPr lang="ja-JP" altLang="en-US" dirty="0">
                <a:solidFill>
                  <a:srgbClr val="0000FF"/>
                </a:solidFill>
              </a:rPr>
              <a:t>病を治せんと思わば（病人の）首を切るべし。命は病、病は命となり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r>
              <a:rPr lang="ja-JP" altLang="en-US" dirty="0" smtClean="0"/>
              <a:t>自然治癒力に</a:t>
            </a:r>
            <a:r>
              <a:rPr lang="ja-JP" altLang="en-US" dirty="0"/>
              <a:t>則る日本医学の自立</a:t>
            </a:r>
            <a:r>
              <a:rPr lang="ja-JP" altLang="en-US" dirty="0" smtClean="0"/>
              <a:t>宣言である。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1238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366634"/>
            <a:ext cx="8229600" cy="5759530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江戸</a:t>
            </a:r>
            <a:r>
              <a:rPr lang="ja-JP" altLang="en-US" dirty="0"/>
              <a:t>中期の</a:t>
            </a:r>
            <a:r>
              <a:rPr lang="ja-JP" altLang="en-US" dirty="0" smtClean="0"/>
              <a:t>一気留滞論の源流</a:t>
            </a:r>
            <a:r>
              <a:rPr lang="ja-JP" altLang="en-US" dirty="0"/>
              <a:t>は</a:t>
            </a:r>
            <a:r>
              <a:rPr lang="ja-JP" altLang="en-US" dirty="0" smtClean="0"/>
              <a:t>、遅くとも</a:t>
            </a:r>
            <a:r>
              <a:rPr lang="ja-JP" altLang="en-US" dirty="0"/>
              <a:t>多賀法印流文献がまとめられた江戸初期に</a:t>
            </a:r>
            <a:r>
              <a:rPr lang="ja-JP" altLang="en-US" dirty="0" smtClean="0"/>
              <a:t>さかのぼる</a:t>
            </a:r>
            <a:endParaRPr lang="en-US" altLang="ja-JP" dirty="0" smtClean="0"/>
          </a:p>
          <a:p>
            <a:r>
              <a:rPr lang="ja-JP" altLang="en-US" dirty="0" smtClean="0"/>
              <a:t>こう</a:t>
            </a:r>
            <a:r>
              <a:rPr lang="ja-JP" altLang="en-US" dirty="0"/>
              <a:t>した日本的な生命感覚を</a:t>
            </a:r>
            <a:r>
              <a:rPr lang="ja-JP" altLang="en-US" dirty="0" smtClean="0"/>
              <a:t>受け皿に、</a:t>
            </a:r>
            <a:r>
              <a:rPr lang="ja-JP" altLang="en-US" dirty="0"/>
              <a:t>江戸中期以降、蘭学を通してヒポクラテスの自然治癒力思想</a:t>
            </a:r>
            <a:r>
              <a:rPr lang="ja-JP" altLang="en-US" dirty="0" smtClean="0"/>
              <a:t>が導入される</a:t>
            </a:r>
            <a:endParaRPr lang="ja-JP" altLang="en-US" dirty="0"/>
          </a:p>
          <a:p>
            <a:r>
              <a:rPr lang="ja-JP" altLang="en-US" dirty="0" smtClean="0"/>
              <a:t>幕末</a:t>
            </a:r>
            <a:r>
              <a:rPr lang="ja-JP" altLang="en-US" dirty="0"/>
              <a:t>の</a:t>
            </a:r>
            <a:r>
              <a:rPr lang="ja-JP" altLang="en-US" dirty="0">
                <a:solidFill>
                  <a:srgbClr val="0000FF"/>
                </a:solidFill>
              </a:rPr>
              <a:t>平野重誠</a:t>
            </a:r>
            <a:r>
              <a:rPr lang="en-US" altLang="ja-JP" dirty="0">
                <a:solidFill>
                  <a:srgbClr val="0000FF"/>
                </a:solidFill>
              </a:rPr>
              <a:t>『</a:t>
            </a:r>
            <a:r>
              <a:rPr lang="ja-JP" altLang="en-US" dirty="0">
                <a:solidFill>
                  <a:srgbClr val="0000FF"/>
                </a:solidFill>
              </a:rPr>
              <a:t>病家須治（びょうかすち）</a:t>
            </a:r>
            <a:r>
              <a:rPr lang="en-US" altLang="ja-JP" dirty="0" smtClean="0">
                <a:solidFill>
                  <a:srgbClr val="0000FF"/>
                </a:solidFill>
              </a:rPr>
              <a:t>』</a:t>
            </a:r>
          </a:p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 </a:t>
            </a:r>
            <a:r>
              <a:rPr lang="ja-JP" altLang="en-US" dirty="0" smtClean="0"/>
              <a:t>明治</a:t>
            </a:r>
            <a:r>
              <a:rPr lang="ja-JP" altLang="en-US" dirty="0"/>
              <a:t>の</a:t>
            </a:r>
            <a:r>
              <a:rPr lang="ja-JP" altLang="en-US" dirty="0">
                <a:solidFill>
                  <a:srgbClr val="0000FF"/>
                </a:solidFill>
              </a:rPr>
              <a:t>和田啓十郎</a:t>
            </a:r>
            <a:r>
              <a:rPr lang="en-US" altLang="ja-JP" dirty="0">
                <a:solidFill>
                  <a:srgbClr val="0000FF"/>
                </a:solidFill>
              </a:rPr>
              <a:t>『</a:t>
            </a:r>
            <a:r>
              <a:rPr lang="ja-JP" altLang="en-US" dirty="0">
                <a:solidFill>
                  <a:srgbClr val="0000FF"/>
                </a:solidFill>
              </a:rPr>
              <a:t>医界之鉄椎</a:t>
            </a:r>
            <a:r>
              <a:rPr lang="en-US" altLang="ja-JP" dirty="0" smtClean="0">
                <a:solidFill>
                  <a:srgbClr val="0000FF"/>
                </a:solidFill>
              </a:rPr>
              <a:t>』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    </a:t>
            </a:r>
            <a:r>
              <a:rPr lang="ja-JP" altLang="en-US" dirty="0" smtClean="0"/>
              <a:t>昭和</a:t>
            </a:r>
            <a:r>
              <a:rPr lang="ja-JP" altLang="en-US" dirty="0"/>
              <a:t>初期の</a:t>
            </a:r>
            <a:r>
              <a:rPr lang="ja-JP" altLang="en-US" dirty="0">
                <a:solidFill>
                  <a:srgbClr val="0000FF"/>
                </a:solidFill>
              </a:rPr>
              <a:t>中山忠直</a:t>
            </a:r>
            <a:r>
              <a:rPr lang="en-US" altLang="ja-JP" dirty="0">
                <a:solidFill>
                  <a:srgbClr val="0000FF"/>
                </a:solidFill>
              </a:rPr>
              <a:t>『</a:t>
            </a:r>
            <a:r>
              <a:rPr lang="ja-JP" altLang="en-US" dirty="0">
                <a:solidFill>
                  <a:srgbClr val="0000FF"/>
                </a:solidFill>
              </a:rPr>
              <a:t>漢方医学の新研究</a:t>
            </a:r>
            <a:r>
              <a:rPr lang="en-US" altLang="ja-JP" dirty="0" smtClean="0">
                <a:solidFill>
                  <a:srgbClr val="0000FF"/>
                </a:solidFill>
              </a:rPr>
              <a:t>』</a:t>
            </a:r>
          </a:p>
          <a:p>
            <a:pPr marL="0" indent="0">
              <a:buNone/>
            </a:pPr>
            <a:r>
              <a:rPr lang="en-US" altLang="ja-JP" dirty="0" smtClean="0"/>
              <a:t>    </a:t>
            </a:r>
            <a:r>
              <a:rPr lang="ja-JP" altLang="en-US" dirty="0" smtClean="0"/>
              <a:t>など</a:t>
            </a:r>
            <a:r>
              <a:rPr lang="ja-JP" altLang="en-US" dirty="0"/>
              <a:t>を経て、鍼灸界</a:t>
            </a:r>
            <a:r>
              <a:rPr lang="ja-JP" altLang="en-US" dirty="0" smtClean="0"/>
              <a:t>、霊術界</a:t>
            </a:r>
            <a:r>
              <a:rPr lang="ja-JP" altLang="en-US" dirty="0"/>
              <a:t>、</a:t>
            </a:r>
            <a:r>
              <a:rPr lang="ja-JP" altLang="en-US" dirty="0" smtClean="0"/>
              <a:t>宗教界に</a:t>
            </a:r>
            <a:r>
              <a:rPr lang="ja-JP" altLang="en-US" dirty="0"/>
              <a:t>浸透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ja-JP" altLang="en-US" dirty="0" smtClean="0"/>
              <a:t>定着する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8105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71385"/>
            <a:ext cx="8229600" cy="6036349"/>
          </a:xfrm>
        </p:spPr>
        <p:txBody>
          <a:bodyPr>
            <a:normAutofit/>
          </a:bodyPr>
          <a:lstStyle/>
          <a:p>
            <a:r>
              <a:rPr lang="ja-JP" altLang="en-US" sz="3600" dirty="0" smtClean="0">
                <a:solidFill>
                  <a:srgbClr val="FF0000"/>
                </a:solidFill>
              </a:rPr>
              <a:t>現状論</a:t>
            </a:r>
            <a:r>
              <a:rPr lang="ja-JP" altLang="en-US" sz="3600" dirty="0"/>
              <a:t>：</a:t>
            </a:r>
            <a:r>
              <a:rPr lang="en-US" altLang="ja-JP" sz="3600" dirty="0"/>
              <a:t>『</a:t>
            </a:r>
            <a:r>
              <a:rPr lang="ja-JP" altLang="en-US" sz="3600" dirty="0"/>
              <a:t>鍼灸の挑戦</a:t>
            </a:r>
            <a:r>
              <a:rPr lang="en-US" altLang="ja-JP" sz="3600" dirty="0"/>
              <a:t>』</a:t>
            </a:r>
            <a:r>
              <a:rPr lang="ja-JP" altLang="en-US" sz="3600" dirty="0" smtClean="0"/>
              <a:t>で述べたように、日本</a:t>
            </a:r>
            <a:r>
              <a:rPr lang="ja-JP" altLang="en-US" sz="3600" dirty="0"/>
              <a:t>の鍼灸界には、</a:t>
            </a:r>
            <a:r>
              <a:rPr lang="ja-JP" altLang="en-US" sz="3600" dirty="0">
                <a:solidFill>
                  <a:srgbClr val="0000FF"/>
                </a:solidFill>
              </a:rPr>
              <a:t>「鍼灸が治すのではない。患者さんの自然治癒力が自ら治すの</a:t>
            </a:r>
            <a:r>
              <a:rPr lang="ja-JP" altLang="en-US" sz="3600" dirty="0" smtClean="0">
                <a:solidFill>
                  <a:srgbClr val="0000FF"/>
                </a:solidFill>
              </a:rPr>
              <a:t>を手伝うだけだ</a:t>
            </a:r>
            <a:r>
              <a:rPr lang="ja-JP" altLang="en-US" sz="3600" dirty="0">
                <a:solidFill>
                  <a:srgbClr val="0000FF"/>
                </a:solidFill>
              </a:rPr>
              <a:t>」</a:t>
            </a:r>
            <a:r>
              <a:rPr lang="ja-JP" altLang="en-US" sz="3600" dirty="0"/>
              <a:t>という共通認識が</a:t>
            </a:r>
            <a:r>
              <a:rPr lang="ja-JP" altLang="en-US" sz="3600" dirty="0" smtClean="0"/>
              <a:t>、今なお漂う</a:t>
            </a:r>
            <a:endParaRPr lang="ja-JP" altLang="en-US" sz="3600" dirty="0"/>
          </a:p>
          <a:p>
            <a:r>
              <a:rPr lang="ja-JP" altLang="en-US" sz="3600" dirty="0" smtClean="0"/>
              <a:t>これ</a:t>
            </a:r>
            <a:r>
              <a:rPr lang="ja-JP" altLang="en-US" sz="3600" dirty="0"/>
              <a:t>は、日本</a:t>
            </a:r>
            <a:r>
              <a:rPr lang="ja-JP" altLang="en-US" sz="3600" dirty="0" smtClean="0"/>
              <a:t>鍼灸の哲学、生命観として確立しているのか、「</a:t>
            </a:r>
            <a:r>
              <a:rPr lang="ja-JP" altLang="en-US" sz="3600" dirty="0"/>
              <a:t>古層」の生命感覚がヒポクラテス思想と結びついて生まれた江戸中期、幕末、明治、大正、昭和とたどれる「空気」の残響なのだろう</a:t>
            </a:r>
            <a:r>
              <a:rPr lang="ja-JP" altLang="en-US" sz="3600" dirty="0" smtClean="0"/>
              <a:t>か</a:t>
            </a:r>
            <a:endParaRPr lang="ja-JP" altLang="en-US" sz="36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7533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　　　　　</a:t>
            </a:r>
            <a:r>
              <a:rPr lang="ja-JP" altLang="en-US" dirty="0" smtClean="0">
                <a:solidFill>
                  <a:srgbClr val="008000"/>
                </a:solidFill>
              </a:rPr>
              <a:t>　</a:t>
            </a:r>
            <a:r>
              <a:rPr lang="ja-JP" altLang="en-US" sz="7200" dirty="0" smtClean="0">
                <a:solidFill>
                  <a:srgbClr val="008000"/>
                </a:solidFill>
                <a:latin typeface="ＤＦＰ勘亭流" charset="2"/>
                <a:ea typeface="ＤＦＰ勘亭流" charset="2"/>
                <a:cs typeface="ＤＦＰ勘亭流" charset="2"/>
              </a:rPr>
              <a:t>未完</a:t>
            </a:r>
            <a:endParaRPr lang="en-US" altLang="ja-JP" sz="7200" dirty="0">
              <a:solidFill>
                <a:srgbClr val="008000"/>
              </a:solidFill>
              <a:latin typeface="ＤＦＰ勘亭流" charset="2"/>
              <a:ea typeface="ＤＦＰ勘亭流" charset="2"/>
              <a:cs typeface="ＤＦＰ勘亭流" charset="2"/>
            </a:endParaRPr>
          </a:p>
          <a:p>
            <a:pPr marL="0" indent="0">
              <a:buNone/>
            </a:pPr>
            <a:r>
              <a:rPr lang="ja-JP" altLang="en-US" dirty="0" smtClean="0"/>
              <a:t>　　　　　　　　　</a:t>
            </a:r>
            <a:r>
              <a:rPr lang="en-US" altLang="ja-JP" dirty="0" smtClean="0">
                <a:solidFill>
                  <a:srgbClr val="FF9C32"/>
                </a:solidFill>
                <a:latin typeface="ヒラギノ角ゴ Pro W3"/>
                <a:ea typeface="ヒラギノ角ゴ Pro W3"/>
                <a:cs typeface="ヒラギノ角ゴ Pro W3"/>
              </a:rPr>
              <a:t>……</a:t>
            </a:r>
            <a:r>
              <a:rPr lang="ja-JP" altLang="en-US" dirty="0">
                <a:solidFill>
                  <a:srgbClr val="FF9C32"/>
                </a:solidFill>
                <a:latin typeface="HGP明朝E"/>
                <a:ea typeface="HGP明朝E"/>
                <a:cs typeface="HGP明朝E"/>
              </a:rPr>
              <a:t>旅は</a:t>
            </a:r>
            <a:r>
              <a:rPr lang="ja-JP" altLang="en-US" dirty="0" smtClean="0">
                <a:solidFill>
                  <a:srgbClr val="FF9C32"/>
                </a:solidFill>
                <a:latin typeface="HGP明朝E"/>
                <a:ea typeface="HGP明朝E"/>
                <a:cs typeface="HGP明朝E"/>
              </a:rPr>
              <a:t>どこ</a:t>
            </a:r>
            <a:r>
              <a:rPr lang="ja-JP" altLang="en-US" dirty="0">
                <a:solidFill>
                  <a:srgbClr val="FF9C32"/>
                </a:solidFill>
                <a:latin typeface="HGP明朝E"/>
                <a:ea typeface="HGP明朝E"/>
                <a:cs typeface="HGP明朝E"/>
              </a:rPr>
              <a:t>まで</a:t>
            </a:r>
            <a:r>
              <a:rPr lang="ja-JP" altLang="en-US" dirty="0" smtClean="0">
                <a:solidFill>
                  <a:srgbClr val="FF9C32"/>
                </a:solidFill>
                <a:latin typeface="HGP明朝E"/>
                <a:ea typeface="HGP明朝E"/>
                <a:cs typeface="HGP明朝E"/>
              </a:rPr>
              <a:t>も続く</a:t>
            </a:r>
            <a:endParaRPr lang="en-US" altLang="ja-JP" dirty="0">
              <a:solidFill>
                <a:srgbClr val="FF9C32"/>
              </a:solidFill>
              <a:latin typeface="HGP明朝E"/>
              <a:ea typeface="HGP明朝E"/>
              <a:cs typeface="HGP明朝E"/>
            </a:endParaRPr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41952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600" dirty="0" smtClean="0"/>
              <a:t>『</a:t>
            </a:r>
            <a:r>
              <a:rPr kumimoji="1" lang="ja-JP" altLang="en-US" sz="3600" dirty="0" smtClean="0"/>
              <a:t>鍼灸の挑戦</a:t>
            </a:r>
            <a:r>
              <a:rPr kumimoji="1" lang="en-US" altLang="ja-JP" sz="3600" dirty="0" smtClean="0"/>
              <a:t>』</a:t>
            </a:r>
            <a:r>
              <a:rPr kumimoji="1" lang="ja-JP" altLang="en-US" sz="3600" dirty="0" smtClean="0"/>
              <a:t>（</a:t>
            </a:r>
            <a:r>
              <a:rPr kumimoji="1" lang="en-US" altLang="ja-JP" sz="3600" dirty="0" smtClean="0"/>
              <a:t>2005</a:t>
            </a:r>
            <a:r>
              <a:rPr kumimoji="1" lang="ja-JP" altLang="en-US" sz="3600" dirty="0" smtClean="0"/>
              <a:t>）その後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4804"/>
          </a:xfrm>
        </p:spPr>
        <p:txBody>
          <a:bodyPr>
            <a:normAutofit/>
          </a:bodyPr>
          <a:lstStyle/>
          <a:p>
            <a:r>
              <a:rPr lang="en-US" altLang="ja-JP" sz="3600" dirty="0" smtClean="0"/>
              <a:t>2008</a:t>
            </a:r>
            <a:r>
              <a:rPr lang="ja-JP" altLang="en-US" sz="3600" dirty="0" smtClean="0"/>
              <a:t>年には、</a:t>
            </a:r>
            <a:r>
              <a:rPr lang="en-US" altLang="ja-JP" sz="3600" dirty="0" smtClean="0"/>
              <a:t>③</a:t>
            </a:r>
            <a:r>
              <a:rPr lang="ja-JP" altLang="en-US" sz="3600" dirty="0" smtClean="0"/>
              <a:t>鍼灸界が抱える問題点に焦点を当ててた、寄金丈嗣著</a:t>
            </a:r>
            <a:r>
              <a:rPr lang="en-US" altLang="ja-JP" sz="3600" dirty="0" smtClean="0"/>
              <a:t>『</a:t>
            </a:r>
            <a:r>
              <a:rPr lang="ja-JP" altLang="en-US" sz="3600" b="1" dirty="0" smtClean="0"/>
              <a:t>ツボに訊け</a:t>
            </a:r>
            <a:r>
              <a:rPr lang="en-US" altLang="ja-JP" sz="3600" b="1" dirty="0" smtClean="0"/>
              <a:t>!―</a:t>
            </a:r>
            <a:r>
              <a:rPr lang="ja-JP" altLang="en-US" sz="3600" b="1" dirty="0" smtClean="0"/>
              <a:t>鍼灸の底力 </a:t>
            </a:r>
            <a:r>
              <a:rPr lang="en-US" altLang="ja-JP" sz="3600" dirty="0" smtClean="0"/>
              <a:t>』 </a:t>
            </a:r>
            <a:r>
              <a:rPr lang="ja-JP" altLang="en-US" sz="2400" b="1" dirty="0" smtClean="0"/>
              <a:t>（ちくま新書）</a:t>
            </a:r>
            <a:r>
              <a:rPr lang="ja-JP" altLang="en-US" sz="3600" dirty="0" smtClean="0"/>
              <a:t>が出版された</a:t>
            </a:r>
            <a:endParaRPr lang="en-US" altLang="ja-JP" sz="3600" dirty="0" smtClean="0"/>
          </a:p>
          <a:p>
            <a:r>
              <a:rPr lang="en-US" altLang="ja-JP" sz="3600" dirty="0" smtClean="0"/>
              <a:t>『</a:t>
            </a:r>
            <a:r>
              <a:rPr lang="ja-JP" altLang="en-US" sz="3600" dirty="0" smtClean="0"/>
              <a:t>鍼灸の挑戦</a:t>
            </a:r>
            <a:r>
              <a:rPr lang="en-US" altLang="ja-JP" sz="3600" dirty="0" smtClean="0"/>
              <a:t>』</a:t>
            </a:r>
            <a:r>
              <a:rPr lang="ja-JP" altLang="en-US" sz="3600" dirty="0" smtClean="0"/>
              <a:t>は、鍼灸学校バブル時代の象徴。</a:t>
            </a:r>
            <a:r>
              <a:rPr lang="en-US" altLang="ja-JP" sz="3600" dirty="0" smtClean="0">
                <a:solidFill>
                  <a:srgbClr val="0000FF"/>
                </a:solidFill>
              </a:rPr>
              <a:t>『</a:t>
            </a:r>
            <a:r>
              <a:rPr lang="ja-JP" altLang="en-US" sz="3600" dirty="0" smtClean="0">
                <a:solidFill>
                  <a:srgbClr val="0000FF"/>
                </a:solidFill>
              </a:rPr>
              <a:t>ツボに訊け！</a:t>
            </a:r>
            <a:r>
              <a:rPr lang="en-US" altLang="ja-JP" sz="3600" dirty="0" smtClean="0">
                <a:solidFill>
                  <a:srgbClr val="0000FF"/>
                </a:solidFill>
              </a:rPr>
              <a:t>』</a:t>
            </a:r>
            <a:r>
              <a:rPr lang="ja-JP" altLang="en-US" sz="3600" dirty="0" smtClean="0">
                <a:solidFill>
                  <a:srgbClr val="0000FF"/>
                </a:solidFill>
              </a:rPr>
              <a:t>は、バブル崩壊時代の象徴</a:t>
            </a:r>
            <a:r>
              <a:rPr lang="ja-JP" altLang="en-US" sz="3600" dirty="0" smtClean="0"/>
              <a:t>になった</a:t>
            </a:r>
            <a:endParaRPr lang="en-US" altLang="ja-JP" sz="3600" dirty="0" smtClean="0"/>
          </a:p>
          <a:p>
            <a:r>
              <a:rPr lang="ja-JP" altLang="en-US" sz="3600" dirty="0" smtClean="0"/>
              <a:t>日本鍼灸地図は、まだ書かれていない</a:t>
            </a:r>
            <a:endParaRPr lang="en-US" altLang="ja-JP" sz="36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0008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石田秀実さんの書評の論点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35635"/>
            <a:ext cx="8229600" cy="57206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ja-JP" sz="3600" dirty="0" smtClean="0">
                <a:solidFill>
                  <a:srgbClr val="FF0000"/>
                </a:solidFill>
              </a:rPr>
              <a:t>１</a:t>
            </a:r>
            <a:r>
              <a:rPr lang="ja-JP" altLang="ja-JP" sz="3600" dirty="0">
                <a:solidFill>
                  <a:srgbClr val="FF0000"/>
                </a:solidFill>
              </a:rPr>
              <a:t>．鍼灸医学は生命の本質に</a:t>
            </a:r>
            <a:r>
              <a:rPr lang="ja-JP" altLang="ja-JP" sz="3600" dirty="0" smtClean="0">
                <a:solidFill>
                  <a:srgbClr val="FF0000"/>
                </a:solidFill>
              </a:rPr>
              <a:t>根ざし</a:t>
            </a:r>
            <a:r>
              <a:rPr lang="ja-JP" altLang="en-US" sz="3600" dirty="0" smtClean="0">
                <a:solidFill>
                  <a:srgbClr val="FF0000"/>
                </a:solidFill>
              </a:rPr>
              <a:t>ている</a:t>
            </a:r>
            <a:endParaRPr lang="ja-JP" altLang="ja-JP" sz="3600" dirty="0">
              <a:solidFill>
                <a:srgbClr val="FF0000"/>
              </a:solidFill>
            </a:endParaRPr>
          </a:p>
          <a:p>
            <a:r>
              <a:rPr lang="ja-JP" altLang="ja-JP" sz="3500" dirty="0" smtClean="0"/>
              <a:t>生命体</a:t>
            </a:r>
            <a:r>
              <a:rPr lang="ja-JP" altLang="en-US" sz="3500" dirty="0" smtClean="0"/>
              <a:t>は</a:t>
            </a:r>
            <a:r>
              <a:rPr lang="ja-JP" altLang="ja-JP" sz="3500" dirty="0" smtClean="0"/>
              <a:t>自分</a:t>
            </a:r>
            <a:r>
              <a:rPr lang="ja-JP" altLang="ja-JP" sz="3500" dirty="0"/>
              <a:t>で</a:t>
            </a:r>
            <a:r>
              <a:rPr lang="ja-JP" altLang="ja-JP" sz="3500" dirty="0" smtClean="0"/>
              <a:t>自分を</a:t>
            </a:r>
            <a:r>
              <a:rPr lang="ja-JP" altLang="ja-JP" sz="3500" dirty="0"/>
              <a:t>養い、組織し、変化する環境に</a:t>
            </a:r>
            <a:r>
              <a:rPr lang="ja-JP" altLang="ja-JP" sz="3500" dirty="0" smtClean="0"/>
              <a:t>合わせて全体</a:t>
            </a:r>
            <a:r>
              <a:rPr lang="ja-JP" altLang="ja-JP" sz="3500" dirty="0"/>
              <a:t>のバランスを取って</a:t>
            </a:r>
            <a:r>
              <a:rPr lang="ja-JP" altLang="ja-JP" sz="3500" dirty="0" smtClean="0"/>
              <a:t>いる</a:t>
            </a:r>
            <a:r>
              <a:rPr lang="ja-JP" altLang="en-US" sz="3500" dirty="0" smtClean="0"/>
              <a:t>（</a:t>
            </a:r>
            <a:r>
              <a:rPr lang="ja-JP" altLang="en-US" sz="3500" dirty="0" smtClean="0">
                <a:solidFill>
                  <a:srgbClr val="0000FF"/>
                </a:solidFill>
              </a:rPr>
              <a:t>オートポイエーシス、自然治癒力</a:t>
            </a:r>
            <a:r>
              <a:rPr lang="ja-JP" altLang="en-US" sz="3500" dirty="0" smtClean="0"/>
              <a:t>）</a:t>
            </a:r>
            <a:r>
              <a:rPr lang="ja-JP" altLang="ja-JP" sz="3500" dirty="0" smtClean="0">
                <a:effectLst/>
              </a:rPr>
              <a:t> </a:t>
            </a:r>
            <a:endParaRPr lang="en-US" altLang="ja-JP" sz="3500" dirty="0" smtClean="0">
              <a:effectLst/>
            </a:endParaRPr>
          </a:p>
          <a:p>
            <a:r>
              <a:rPr kumimoji="1" lang="ja-JP" altLang="en-US" sz="3500" dirty="0" smtClean="0"/>
              <a:t>この生命体の働きは、身体を部品の集積と考える現代医学の人間機械論よりも、</a:t>
            </a:r>
            <a:r>
              <a:rPr kumimoji="1" lang="ja-JP" altLang="en-US" sz="3500" dirty="0" smtClean="0">
                <a:solidFill>
                  <a:srgbClr val="0000FF"/>
                </a:solidFill>
              </a:rPr>
              <a:t>「身体は</a:t>
            </a:r>
            <a:r>
              <a:rPr lang="ja-JP" altLang="ja-JP" sz="3500" dirty="0" smtClean="0">
                <a:solidFill>
                  <a:srgbClr val="0000FF"/>
                </a:solidFill>
              </a:rPr>
              <a:t>流れ循環</a:t>
            </a:r>
            <a:r>
              <a:rPr lang="ja-JP" altLang="ja-JP" sz="3500" dirty="0">
                <a:solidFill>
                  <a:srgbClr val="0000FF"/>
                </a:solidFill>
              </a:rPr>
              <a:t>する</a:t>
            </a:r>
            <a:r>
              <a:rPr lang="ja-JP" altLang="ja-JP" sz="3500" dirty="0" smtClean="0">
                <a:solidFill>
                  <a:srgbClr val="0000FF"/>
                </a:solidFill>
              </a:rPr>
              <a:t>気</a:t>
            </a:r>
            <a:r>
              <a:rPr lang="ja-JP" altLang="en-US" sz="3500" dirty="0" smtClean="0">
                <a:solidFill>
                  <a:srgbClr val="0000FF"/>
                </a:solidFill>
              </a:rPr>
              <a:t>で構成され、養われている」</a:t>
            </a:r>
            <a:r>
              <a:rPr lang="ja-JP" altLang="en-US" sz="3500" dirty="0" smtClean="0"/>
              <a:t>とする鍼灸医学のフィクションの方がよくとらえている</a:t>
            </a:r>
            <a:endParaRPr lang="en-US" altLang="ja-JP" sz="3500" dirty="0" smtClean="0"/>
          </a:p>
          <a:p>
            <a:r>
              <a:rPr lang="ja-JP" altLang="en-US" sz="3500" dirty="0" smtClean="0"/>
              <a:t>鍼灸医学は補完医療ではない。</a:t>
            </a:r>
            <a:r>
              <a:rPr lang="ja-JP" altLang="en-US" sz="3500" dirty="0" smtClean="0">
                <a:solidFill>
                  <a:srgbClr val="0000FF"/>
                </a:solidFill>
              </a:rPr>
              <a:t>「もう一つの医学」</a:t>
            </a:r>
            <a:r>
              <a:rPr lang="ja-JP" altLang="en-US" sz="3500" dirty="0" smtClean="0"/>
              <a:t>である</a:t>
            </a:r>
            <a:endParaRPr lang="en-US" altLang="ja-JP" sz="35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626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43844"/>
            <a:ext cx="8229600" cy="61028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ja-JP" sz="3600" dirty="0">
                <a:solidFill>
                  <a:srgbClr val="FF0000"/>
                </a:solidFill>
              </a:rPr>
              <a:t>２．自然治癒力はあらゆる医学の共通</a:t>
            </a:r>
            <a:r>
              <a:rPr lang="ja-JP" altLang="ja-JP" sz="3600" dirty="0" smtClean="0">
                <a:solidFill>
                  <a:srgbClr val="FF0000"/>
                </a:solidFill>
              </a:rPr>
              <a:t>項</a:t>
            </a:r>
            <a:endParaRPr lang="en-US" altLang="ja-JP" sz="3600" dirty="0" smtClean="0">
              <a:solidFill>
                <a:srgbClr val="FF0000"/>
              </a:solidFill>
            </a:endParaRPr>
          </a:p>
          <a:p>
            <a:r>
              <a:rPr lang="ja-JP" altLang="en-US" dirty="0" smtClean="0"/>
              <a:t>外科手術も薬物療法もオートポイエーシス（自然治癒力）に依拠しているが、現代医学は技術が治していると錯覚している</a:t>
            </a:r>
            <a:endParaRPr lang="en-US" altLang="ja-JP" dirty="0"/>
          </a:p>
          <a:p>
            <a:r>
              <a:rPr lang="ja-JP" altLang="en-US" dirty="0" smtClean="0"/>
              <a:t>多くの代替医療は、</a:t>
            </a:r>
            <a:r>
              <a:rPr lang="ja-JP" altLang="ja-JP" dirty="0"/>
              <a:t>自然治癒力を人が能動的に使える道具か薬のように考えて</a:t>
            </a:r>
            <a:r>
              <a:rPr lang="ja-JP" altLang="ja-JP" dirty="0" smtClean="0"/>
              <a:t>いる</a:t>
            </a:r>
            <a:endParaRPr lang="en-US" altLang="ja-JP" dirty="0" smtClean="0"/>
          </a:p>
          <a:p>
            <a:r>
              <a:rPr lang="ja-JP" altLang="ja-JP" dirty="0" smtClean="0"/>
              <a:t>鍼灸</a:t>
            </a:r>
            <a:r>
              <a:rPr lang="ja-JP" altLang="ja-JP" dirty="0"/>
              <a:t>医学</a:t>
            </a:r>
            <a:r>
              <a:rPr lang="ja-JP" altLang="ja-JP" dirty="0" smtClean="0"/>
              <a:t>は</a:t>
            </a:r>
            <a:r>
              <a:rPr lang="ja-JP" altLang="en-US" dirty="0" smtClean="0"/>
              <a:t>、</a:t>
            </a:r>
            <a:r>
              <a:rPr lang="ja-JP" altLang="ja-JP" dirty="0" smtClean="0"/>
              <a:t>自然治癒力</a:t>
            </a:r>
            <a:r>
              <a:rPr lang="ja-JP" altLang="en-US" dirty="0" smtClean="0"/>
              <a:t>を</a:t>
            </a:r>
            <a:r>
              <a:rPr lang="ja-JP" altLang="ja-JP" dirty="0" smtClean="0">
                <a:solidFill>
                  <a:srgbClr val="0000FF"/>
                </a:solidFill>
              </a:rPr>
              <a:t>人</a:t>
            </a:r>
            <a:r>
              <a:rPr lang="ja-JP" altLang="ja-JP" dirty="0">
                <a:solidFill>
                  <a:srgbClr val="0000FF"/>
                </a:solidFill>
              </a:rPr>
              <a:t>が用いる功利的な道具や不思議な力ではなく、</a:t>
            </a:r>
            <a:r>
              <a:rPr lang="ja-JP" altLang="ja-JP" dirty="0" smtClean="0">
                <a:solidFill>
                  <a:srgbClr val="0000FF"/>
                </a:solidFill>
              </a:rPr>
              <a:t>生命の</a:t>
            </a:r>
            <a:r>
              <a:rPr lang="ja-JP" altLang="ja-JP" dirty="0">
                <a:solidFill>
                  <a:srgbClr val="0000FF"/>
                </a:solidFill>
              </a:rPr>
              <a:t>本質</a:t>
            </a:r>
            <a:r>
              <a:rPr lang="ja-JP" altLang="ja-JP" dirty="0" smtClean="0"/>
              <a:t>と</a:t>
            </a:r>
            <a:r>
              <a:rPr lang="ja-JP" altLang="en-US" dirty="0" smtClean="0"/>
              <a:t>とらえる</a:t>
            </a:r>
            <a:endParaRPr lang="en-US" altLang="ja-JP" dirty="0" smtClean="0">
              <a:effectLst/>
            </a:endParaRPr>
          </a:p>
          <a:p>
            <a:r>
              <a:rPr lang="ja-JP" altLang="en-US" sz="2800" dirty="0" smtClean="0"/>
              <a:t>（</a:t>
            </a:r>
            <a:r>
              <a:rPr lang="ja-JP" altLang="ja-JP" sz="2800" dirty="0" smtClean="0"/>
              <a:t>鍼灸医学</a:t>
            </a:r>
            <a:r>
              <a:rPr lang="ja-JP" altLang="en-US" sz="2800" dirty="0" smtClean="0"/>
              <a:t>は</a:t>
            </a:r>
            <a:r>
              <a:rPr lang="ja-JP" altLang="en-US" sz="2800" dirty="0" smtClean="0"/>
              <a:t>、</a:t>
            </a:r>
            <a:r>
              <a:rPr lang="ja-JP" altLang="ja-JP" sz="2800" dirty="0" smtClean="0">
                <a:solidFill>
                  <a:srgbClr val="0000FF"/>
                </a:solidFill>
              </a:rPr>
              <a:t>生命</a:t>
            </a:r>
            <a:r>
              <a:rPr lang="ja-JP" altLang="ja-JP" sz="2800" dirty="0">
                <a:solidFill>
                  <a:srgbClr val="0000FF"/>
                </a:solidFill>
              </a:rPr>
              <a:t>が在ること</a:t>
            </a:r>
            <a:r>
              <a:rPr lang="ja-JP" altLang="ja-JP" sz="2800" dirty="0" smtClean="0">
                <a:solidFill>
                  <a:srgbClr val="0000FF"/>
                </a:solidFill>
              </a:rPr>
              <a:t>そ</a:t>
            </a:r>
            <a:r>
              <a:rPr lang="ja-JP" altLang="en-US" sz="2800" dirty="0" smtClean="0">
                <a:solidFill>
                  <a:srgbClr val="0000FF"/>
                </a:solidFill>
              </a:rPr>
              <a:t>のも</a:t>
            </a:r>
            <a:r>
              <a:rPr lang="ja-JP" altLang="ja-JP" sz="2800" dirty="0" smtClean="0">
                <a:solidFill>
                  <a:srgbClr val="0000FF"/>
                </a:solidFill>
              </a:rPr>
              <a:t>の</a:t>
            </a:r>
            <a:r>
              <a:rPr lang="ja-JP" altLang="ja-JP" sz="2800" dirty="0">
                <a:solidFill>
                  <a:srgbClr val="0000FF"/>
                </a:solidFill>
              </a:rPr>
              <a:t>価値、人が生きている</a:t>
            </a:r>
            <a:r>
              <a:rPr lang="ja-JP" altLang="ja-JP" sz="2800" dirty="0" smtClean="0">
                <a:solidFill>
                  <a:srgbClr val="0000FF"/>
                </a:solidFill>
              </a:rPr>
              <a:t>こと</a:t>
            </a:r>
            <a:r>
              <a:rPr lang="ja-JP" altLang="en-US" sz="2800" dirty="0" smtClean="0">
                <a:solidFill>
                  <a:srgbClr val="0000FF"/>
                </a:solidFill>
              </a:rPr>
              <a:t>自体</a:t>
            </a:r>
            <a:r>
              <a:rPr lang="ja-JP" altLang="ja-JP" sz="2800" dirty="0" smtClean="0">
                <a:solidFill>
                  <a:srgbClr val="0000FF"/>
                </a:solidFill>
              </a:rPr>
              <a:t>を</a:t>
            </a:r>
            <a:r>
              <a:rPr lang="ja-JP" altLang="ja-JP" sz="2800" dirty="0">
                <a:solidFill>
                  <a:srgbClr val="0000FF"/>
                </a:solidFill>
              </a:rPr>
              <a:t>大切にする存在論的哲学</a:t>
            </a:r>
            <a:r>
              <a:rPr lang="ja-JP" altLang="ja-JP" sz="2800" dirty="0"/>
              <a:t>に</a:t>
            </a:r>
            <a:r>
              <a:rPr lang="ja-JP" altLang="ja-JP" sz="2800" dirty="0" smtClean="0"/>
              <a:t>立</a:t>
            </a:r>
            <a:r>
              <a:rPr lang="ja-JP" altLang="en-US" sz="2800" dirty="0" smtClean="0"/>
              <a:t>つ</a:t>
            </a:r>
            <a:r>
              <a:rPr lang="ja-JP" altLang="en-US" sz="2800" dirty="0" smtClean="0"/>
              <a:t>と</a:t>
            </a:r>
            <a:r>
              <a:rPr lang="ja-JP" altLang="en-US" sz="2800" dirty="0" smtClean="0"/>
              <a:t>石田さんは考えている）</a:t>
            </a:r>
            <a:endParaRPr lang="ja-JP" altLang="ja-JP" sz="28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0803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320554"/>
            <a:ext cx="8229600" cy="5805609"/>
          </a:xfrm>
        </p:spPr>
        <p:txBody>
          <a:bodyPr/>
          <a:lstStyle/>
          <a:p>
            <a:pPr marL="0" indent="0">
              <a:buNone/>
            </a:pPr>
            <a:r>
              <a:rPr lang="ja-JP" altLang="ja-JP" sz="3600" dirty="0">
                <a:solidFill>
                  <a:srgbClr val="FF0000"/>
                </a:solidFill>
              </a:rPr>
              <a:t>３．</a:t>
            </a:r>
            <a:r>
              <a:rPr lang="ja-JP" altLang="ja-JP" sz="3600" dirty="0" smtClean="0">
                <a:solidFill>
                  <a:srgbClr val="FF0000"/>
                </a:solidFill>
              </a:rPr>
              <a:t>機械論モデルで鍼灸は</a:t>
            </a:r>
            <a:r>
              <a:rPr lang="ja-JP" altLang="ja-JP" sz="3600" dirty="0">
                <a:solidFill>
                  <a:srgbClr val="FF0000"/>
                </a:solidFill>
              </a:rPr>
              <a:t>解明</a:t>
            </a:r>
            <a:r>
              <a:rPr lang="ja-JP" altLang="ja-JP" sz="3600" dirty="0" smtClean="0">
                <a:solidFill>
                  <a:srgbClr val="FF0000"/>
                </a:solidFill>
              </a:rPr>
              <a:t>できない</a:t>
            </a:r>
            <a:endParaRPr lang="en-US" altLang="ja-JP" sz="3600" dirty="0" smtClean="0">
              <a:solidFill>
                <a:srgbClr val="FF0000"/>
              </a:solidFill>
            </a:endParaRPr>
          </a:p>
          <a:p>
            <a:r>
              <a:rPr lang="ja-JP" altLang="ja-JP" sz="3600" dirty="0"/>
              <a:t>『鍼灸の挑戦』</a:t>
            </a:r>
            <a:r>
              <a:rPr lang="ja-JP" altLang="ja-JP" sz="3600" dirty="0" smtClean="0"/>
              <a:t>に</a:t>
            </a:r>
            <a:r>
              <a:rPr lang="ja-JP" altLang="en-US" sz="3600" dirty="0" smtClean="0"/>
              <a:t>は</a:t>
            </a:r>
            <a:r>
              <a:rPr lang="ja-JP" altLang="ja-JP" sz="3600" dirty="0" smtClean="0"/>
              <a:t>、</a:t>
            </a:r>
            <a:r>
              <a:rPr lang="ja-JP" altLang="ja-JP" sz="3600" dirty="0"/>
              <a:t>機械論的に部分を分けて追いかけ、原因一結果論で自己の術を</a:t>
            </a:r>
            <a:r>
              <a:rPr lang="ja-JP" altLang="ja-JP" sz="3600" dirty="0" smtClean="0"/>
              <a:t>語る鍼灸医家</a:t>
            </a:r>
            <a:r>
              <a:rPr lang="ja-JP" altLang="en-US" sz="3600" dirty="0" smtClean="0"/>
              <a:t>も</a:t>
            </a:r>
            <a:r>
              <a:rPr lang="ja-JP" altLang="ja-JP" sz="3600" dirty="0" smtClean="0"/>
              <a:t>描かれ</a:t>
            </a:r>
            <a:r>
              <a:rPr lang="ja-JP" altLang="en-US" sz="3600" dirty="0" smtClean="0"/>
              <a:t>る</a:t>
            </a:r>
            <a:endParaRPr lang="en-US" altLang="ja-JP" sz="3600" dirty="0" smtClean="0"/>
          </a:p>
          <a:p>
            <a:r>
              <a:rPr lang="ja-JP" altLang="en-US" sz="3600" dirty="0" smtClean="0"/>
              <a:t>「</a:t>
            </a:r>
            <a:r>
              <a:rPr lang="ja-JP" altLang="ja-JP" sz="3600" dirty="0"/>
              <a:t>変わり続ける全体の流れを類動パターンで捉える</a:t>
            </a:r>
            <a:r>
              <a:rPr lang="ja-JP" altLang="ja-JP" sz="3600" dirty="0" smtClean="0"/>
              <a:t>鍼灸本来</a:t>
            </a:r>
            <a:r>
              <a:rPr lang="ja-JP" altLang="ja-JP" sz="3600" dirty="0"/>
              <a:t>の方法論</a:t>
            </a:r>
            <a:r>
              <a:rPr lang="ja-JP" altLang="ja-JP" sz="3600" dirty="0" smtClean="0"/>
              <a:t>は消え</a:t>
            </a:r>
            <a:r>
              <a:rPr lang="ja-JP" altLang="ja-JP" sz="3600" dirty="0"/>
              <a:t>、</a:t>
            </a:r>
            <a:r>
              <a:rPr lang="ja-JP" altLang="ja-JP" sz="3600" dirty="0" smtClean="0">
                <a:solidFill>
                  <a:srgbClr val="0000FF"/>
                </a:solidFill>
              </a:rPr>
              <a:t>変わらない</a:t>
            </a:r>
            <a:r>
              <a:rPr lang="ja-JP" altLang="ja-JP" sz="3600" dirty="0">
                <a:solidFill>
                  <a:srgbClr val="0000FF"/>
                </a:solidFill>
              </a:rPr>
              <a:t>実体＝機械として身体を認識した「現代医学の</a:t>
            </a:r>
            <a:r>
              <a:rPr lang="ja-JP" altLang="ja-JP" sz="3600" dirty="0" smtClean="0">
                <a:solidFill>
                  <a:srgbClr val="0000FF"/>
                </a:solidFill>
              </a:rPr>
              <a:t>亜流の</a:t>
            </a:r>
            <a:r>
              <a:rPr lang="ja-JP" altLang="ja-JP" sz="3600" dirty="0">
                <a:solidFill>
                  <a:srgbClr val="0000FF"/>
                </a:solidFill>
              </a:rPr>
              <a:t>鍼灸」</a:t>
            </a:r>
            <a:r>
              <a:rPr lang="ja-JP" altLang="ja-JP" sz="3600" dirty="0" smtClean="0">
                <a:solidFill>
                  <a:srgbClr val="0000FF"/>
                </a:solidFill>
              </a:rPr>
              <a:t>が産まれている</a:t>
            </a:r>
            <a:r>
              <a:rPr lang="ja-JP" altLang="ja-JP" sz="3600" dirty="0"/>
              <a:t>ことを、筆者</a:t>
            </a:r>
            <a:r>
              <a:rPr lang="ja-JP" altLang="ja-JP" sz="3600" dirty="0" smtClean="0"/>
              <a:t>は指摘</a:t>
            </a:r>
            <a:r>
              <a:rPr lang="ja-JP" altLang="ja-JP" sz="3600" dirty="0"/>
              <a:t>すべき</a:t>
            </a:r>
            <a:r>
              <a:rPr lang="ja-JP" altLang="ja-JP" sz="3600" dirty="0" smtClean="0"/>
              <a:t>だった」</a:t>
            </a:r>
            <a:endParaRPr lang="ja-JP" altLang="ja-JP" sz="3600" dirty="0"/>
          </a:p>
          <a:p>
            <a:endParaRPr lang="ja-JP" altLang="ja-JP" sz="36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9774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739738"/>
            <a:ext cx="8229600" cy="5386425"/>
          </a:xfrm>
        </p:spPr>
        <p:txBody>
          <a:bodyPr>
            <a:normAutofit/>
          </a:bodyPr>
          <a:lstStyle/>
          <a:p>
            <a:r>
              <a:rPr lang="ja-JP" altLang="ja-JP" sz="3600" dirty="0"/>
              <a:t>「トリガ一ポイントと</a:t>
            </a:r>
            <a:r>
              <a:rPr lang="ja-JP" altLang="ja-JP" sz="3600" dirty="0" smtClean="0"/>
              <a:t>ツボ</a:t>
            </a:r>
            <a:r>
              <a:rPr lang="ja-JP" altLang="en-US" sz="3600" dirty="0" smtClean="0"/>
              <a:t>の</a:t>
            </a:r>
            <a:r>
              <a:rPr lang="ja-JP" altLang="ja-JP" sz="3600" dirty="0" smtClean="0"/>
              <a:t>一致は、「</a:t>
            </a:r>
            <a:r>
              <a:rPr lang="ja-JP" altLang="ja-JP" sz="3600" dirty="0"/>
              <a:t>ふたつの経験的代替医学間の言い換え可能性」を指摘している</a:t>
            </a:r>
            <a:r>
              <a:rPr lang="ja-JP" altLang="ja-JP" sz="3600" dirty="0" smtClean="0"/>
              <a:t>だけ。肝腎</a:t>
            </a:r>
            <a:r>
              <a:rPr lang="ja-JP" altLang="ja-JP" sz="3600" dirty="0"/>
              <a:t>の</a:t>
            </a:r>
            <a:r>
              <a:rPr lang="ja-JP" altLang="ja-JP" sz="3600" dirty="0">
                <a:solidFill>
                  <a:srgbClr val="0000FF"/>
                </a:solidFill>
              </a:rPr>
              <a:t>「流れとしての経絡」</a:t>
            </a:r>
            <a:r>
              <a:rPr lang="ja-JP" altLang="ja-JP" sz="3600" dirty="0"/>
              <a:t>の科学的解明の可能性は、まったく出てきようも</a:t>
            </a:r>
            <a:r>
              <a:rPr lang="ja-JP" altLang="ja-JP" sz="3600" dirty="0" smtClean="0"/>
              <a:t>ない」</a:t>
            </a:r>
            <a:endParaRPr lang="ja-JP" altLang="ja-JP" sz="3600" dirty="0"/>
          </a:p>
          <a:p>
            <a:r>
              <a:rPr lang="ja-JP" altLang="ja-JP" sz="3600" dirty="0"/>
              <a:t>「そこのところをあいまいにした、</a:t>
            </a:r>
            <a:r>
              <a:rPr lang="ja-JP" altLang="ja-JP" sz="3600" dirty="0">
                <a:solidFill>
                  <a:srgbClr val="0000FF"/>
                </a:solidFill>
              </a:rPr>
              <a:t>いたずらな科学的解明への期待は、誤解の源になる</a:t>
            </a:r>
            <a:r>
              <a:rPr lang="ja-JP" altLang="ja-JP" sz="3600" dirty="0"/>
              <a:t>だけ</a:t>
            </a:r>
            <a:r>
              <a:rPr lang="ja-JP" altLang="ja-JP" sz="3600" dirty="0" smtClean="0"/>
              <a:t>だ」</a:t>
            </a:r>
            <a:endParaRPr lang="ja-JP" altLang="ja-JP" sz="3600" dirty="0"/>
          </a:p>
          <a:p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73255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80832"/>
            <a:ext cx="8229600" cy="60781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3900" dirty="0" smtClean="0"/>
              <a:t>　</a:t>
            </a:r>
            <a:r>
              <a:rPr lang="ja-JP" altLang="ja-JP" sz="3900" dirty="0" smtClean="0">
                <a:solidFill>
                  <a:srgbClr val="FF0000"/>
                </a:solidFill>
              </a:rPr>
              <a:t>４</a:t>
            </a:r>
            <a:r>
              <a:rPr lang="ja-JP" altLang="ja-JP" sz="3900" dirty="0">
                <a:solidFill>
                  <a:srgbClr val="FF0000"/>
                </a:solidFill>
              </a:rPr>
              <a:t>．鍼灸の</a:t>
            </a:r>
            <a:r>
              <a:rPr lang="ja-JP" altLang="ja-JP" sz="3900" dirty="0" smtClean="0">
                <a:solidFill>
                  <a:srgbClr val="FF0000"/>
                </a:solidFill>
              </a:rPr>
              <a:t>スタンダード化</a:t>
            </a:r>
            <a:r>
              <a:rPr lang="ja-JP" altLang="en-US" sz="3900" dirty="0" smtClean="0">
                <a:solidFill>
                  <a:srgbClr val="FF0000"/>
                </a:solidFill>
              </a:rPr>
              <a:t>は</a:t>
            </a:r>
            <a:r>
              <a:rPr lang="ja-JP" altLang="ja-JP" sz="3900" dirty="0" smtClean="0">
                <a:solidFill>
                  <a:srgbClr val="FF0000"/>
                </a:solidFill>
              </a:rPr>
              <a:t>困難</a:t>
            </a:r>
            <a:r>
              <a:rPr lang="ja-JP" altLang="en-US" sz="3900" dirty="0" smtClean="0">
                <a:solidFill>
                  <a:srgbClr val="FF0000"/>
                </a:solidFill>
              </a:rPr>
              <a:t>である</a:t>
            </a:r>
            <a:endParaRPr lang="en-US" altLang="ja-JP" sz="3900" dirty="0" smtClean="0">
              <a:solidFill>
                <a:srgbClr val="FF0000"/>
              </a:solidFill>
            </a:endParaRPr>
          </a:p>
          <a:p>
            <a:r>
              <a:rPr lang="ja-JP" altLang="en-US" dirty="0" smtClean="0"/>
              <a:t>中国の</a:t>
            </a:r>
            <a:r>
              <a:rPr lang="ja-JP" altLang="ja-JP" dirty="0" smtClean="0"/>
              <a:t>老中医の</a:t>
            </a:r>
            <a:r>
              <a:rPr lang="ja-JP" altLang="ja-JP" dirty="0"/>
              <a:t>多くが</a:t>
            </a:r>
            <a:r>
              <a:rPr lang="ja-JP" altLang="ja-JP" dirty="0" smtClean="0"/>
              <a:t>、</a:t>
            </a:r>
            <a:r>
              <a:rPr lang="ja-JP" altLang="en-US" dirty="0" smtClean="0"/>
              <a:t>中医学教科書の</a:t>
            </a:r>
            <a:r>
              <a:rPr lang="ja-JP" altLang="ja-JP" dirty="0" smtClean="0"/>
              <a:t>スタンダード</a:t>
            </a:r>
            <a:r>
              <a:rPr lang="ja-JP" altLang="ja-JP" dirty="0"/>
              <a:t>に</a:t>
            </a:r>
            <a:r>
              <a:rPr lang="ja-JP" altLang="ja-JP" dirty="0" smtClean="0"/>
              <a:t>批判的</a:t>
            </a:r>
            <a:endParaRPr lang="en-US" altLang="ja-JP" dirty="0" smtClean="0"/>
          </a:p>
          <a:p>
            <a:r>
              <a:rPr lang="ja-JP" altLang="ja-JP" dirty="0"/>
              <a:t>現代医学の</a:t>
            </a:r>
            <a:r>
              <a:rPr lang="en-US" altLang="ja-JP" dirty="0"/>
              <a:t>EBM </a:t>
            </a:r>
            <a:r>
              <a:rPr lang="ja-JP" altLang="ja-JP" dirty="0"/>
              <a:t>（証拠に基づいた医学）に基づく国連主導</a:t>
            </a:r>
            <a:r>
              <a:rPr lang="ja-JP" altLang="ja-JP" dirty="0" smtClean="0"/>
              <a:t>の</a:t>
            </a:r>
            <a:r>
              <a:rPr lang="ja-JP" altLang="en-US" dirty="0" smtClean="0"/>
              <a:t>鍼灸</a:t>
            </a:r>
            <a:r>
              <a:rPr lang="ja-JP" altLang="ja-JP" dirty="0" smtClean="0"/>
              <a:t>スタンダード化も問題</a:t>
            </a:r>
            <a:r>
              <a:rPr lang="ja-JP" altLang="ja-JP" dirty="0"/>
              <a:t>が</a:t>
            </a:r>
            <a:r>
              <a:rPr lang="ja-JP" altLang="ja-JP" dirty="0" smtClean="0"/>
              <a:t>ある</a:t>
            </a:r>
            <a:endParaRPr lang="en-US" altLang="ja-JP" dirty="0" smtClean="0"/>
          </a:p>
          <a:p>
            <a:r>
              <a:rPr lang="en-US" altLang="ja-JP" dirty="0" smtClean="0"/>
              <a:t>EBM</a:t>
            </a:r>
            <a:r>
              <a:rPr lang="ja-JP" altLang="ja-JP" dirty="0" smtClean="0"/>
              <a:t>は</a:t>
            </a:r>
            <a:r>
              <a:rPr lang="ja-JP" altLang="ja-JP" dirty="0"/>
              <a:t>、機械的身体</a:t>
            </a:r>
            <a:r>
              <a:rPr lang="ja-JP" altLang="ja-JP" dirty="0" smtClean="0"/>
              <a:t>フィクションの</a:t>
            </a:r>
            <a:r>
              <a:rPr lang="ja-JP" altLang="ja-JP" dirty="0"/>
              <a:t>因果論と、統計学と</a:t>
            </a:r>
            <a:r>
              <a:rPr lang="ja-JP" altLang="ja-JP" dirty="0" smtClean="0"/>
              <a:t>いう相容れない</a:t>
            </a:r>
            <a:r>
              <a:rPr lang="ja-JP" altLang="en-US" dirty="0" smtClean="0"/>
              <a:t>確率的</a:t>
            </a:r>
            <a:r>
              <a:rPr lang="ja-JP" altLang="ja-JP" dirty="0" smtClean="0"/>
              <a:t>方法が</a:t>
            </a:r>
            <a:r>
              <a:rPr lang="ja-JP" altLang="ja-JP" dirty="0"/>
              <a:t>結合した</a:t>
            </a:r>
            <a:r>
              <a:rPr lang="ja-JP" altLang="ja-JP" dirty="0" smtClean="0"/>
              <a:t>怪物</a:t>
            </a:r>
            <a:endParaRPr lang="en-US" altLang="ja-JP" dirty="0"/>
          </a:p>
          <a:p>
            <a:r>
              <a:rPr lang="ja-JP" altLang="ja-JP" dirty="0" smtClean="0"/>
              <a:t>そう</a:t>
            </a:r>
            <a:r>
              <a:rPr lang="ja-JP" altLang="ja-JP" dirty="0"/>
              <a:t>した</a:t>
            </a:r>
            <a:r>
              <a:rPr lang="ja-JP" altLang="ja-JP" dirty="0" smtClean="0"/>
              <a:t>方法</a:t>
            </a:r>
            <a:r>
              <a:rPr lang="ja-JP" altLang="en-US" dirty="0" smtClean="0"/>
              <a:t>による</a:t>
            </a:r>
            <a:r>
              <a:rPr lang="ja-JP" altLang="ja-JP" dirty="0" smtClean="0"/>
              <a:t>スタンダード</a:t>
            </a:r>
            <a:r>
              <a:rPr lang="ja-JP" altLang="ja-JP" dirty="0"/>
              <a:t>では</a:t>
            </a:r>
            <a:r>
              <a:rPr lang="ja-JP" altLang="ja-JP" dirty="0" smtClean="0"/>
              <a:t>、</a:t>
            </a:r>
            <a:r>
              <a:rPr lang="ja-JP" altLang="en-US" dirty="0" smtClean="0">
                <a:solidFill>
                  <a:srgbClr val="0000FF"/>
                </a:solidFill>
              </a:rPr>
              <a:t>「流れる気の医学」</a:t>
            </a:r>
            <a:r>
              <a:rPr lang="ja-JP" altLang="en-US" dirty="0" smtClean="0"/>
              <a:t>という</a:t>
            </a:r>
            <a:r>
              <a:rPr lang="ja-JP" altLang="ja-JP" dirty="0" smtClean="0"/>
              <a:t>鍼灸</a:t>
            </a:r>
            <a:r>
              <a:rPr lang="ja-JP" altLang="ja-JP" dirty="0"/>
              <a:t>の本質の切捨てに</a:t>
            </a:r>
            <a:r>
              <a:rPr lang="ja-JP" altLang="ja-JP" dirty="0" smtClean="0"/>
              <a:t>なる</a:t>
            </a:r>
            <a:endParaRPr lang="en-US" altLang="ja-JP" dirty="0" smtClean="0"/>
          </a:p>
          <a:p>
            <a:r>
              <a:rPr lang="ja-JP" altLang="ja-JP" dirty="0" smtClean="0"/>
              <a:t>「豊か</a:t>
            </a:r>
            <a:r>
              <a:rPr lang="ja-JP" altLang="ja-JP" dirty="0"/>
              <a:t>で多様性を許すフレキシプルなスタンダードといった</a:t>
            </a:r>
            <a:r>
              <a:rPr lang="ja-JP" altLang="ja-JP" dirty="0" smtClean="0"/>
              <a:t>、スタンダード</a:t>
            </a:r>
            <a:r>
              <a:rPr lang="ja-JP" altLang="ja-JP" dirty="0"/>
              <a:t>の定義を覆すスタンダードが求められて</a:t>
            </a:r>
            <a:r>
              <a:rPr lang="ja-JP" altLang="ja-JP" dirty="0" smtClean="0"/>
              <a:t>いる」  </a:t>
            </a:r>
            <a:endParaRPr lang="ja-JP" altLang="ja-JP" dirty="0"/>
          </a:p>
          <a:p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31300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31515"/>
            <a:ext cx="8229600" cy="62660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ja-JP" altLang="ja-JP" sz="3900" dirty="0" smtClean="0">
                <a:solidFill>
                  <a:srgbClr val="FF0000"/>
                </a:solidFill>
              </a:rPr>
              <a:t>５．</a:t>
            </a:r>
            <a:r>
              <a:rPr lang="ja-JP" altLang="ja-JP" sz="4200" dirty="0" smtClean="0">
                <a:solidFill>
                  <a:srgbClr val="FF0000"/>
                </a:solidFill>
              </a:rPr>
              <a:t>金持ち向け</a:t>
            </a:r>
            <a:r>
              <a:rPr lang="ja-JP" altLang="en-US" sz="3900" dirty="0" smtClean="0">
                <a:solidFill>
                  <a:srgbClr val="FF0000"/>
                </a:solidFill>
              </a:rPr>
              <a:t>ブ</a:t>
            </a:r>
            <a:r>
              <a:rPr lang="ja-JP" altLang="ja-JP" sz="3900" dirty="0" smtClean="0">
                <a:solidFill>
                  <a:srgbClr val="FF0000"/>
                </a:solidFill>
              </a:rPr>
              <a:t>ランド商品</a:t>
            </a:r>
            <a:r>
              <a:rPr lang="ja-JP" altLang="en-US" sz="3900" dirty="0" smtClean="0">
                <a:solidFill>
                  <a:srgbClr val="FF0000"/>
                </a:solidFill>
              </a:rPr>
              <a:t>でよいのか</a:t>
            </a:r>
            <a:endParaRPr lang="ja-JP" altLang="ja-JP" sz="3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 smtClean="0"/>
              <a:t>　　　　　　　　　</a:t>
            </a:r>
            <a:r>
              <a:rPr lang="ja-JP" altLang="ja-JP" sz="3000" dirty="0" smtClean="0">
                <a:solidFill>
                  <a:srgbClr val="0000FF"/>
                </a:solidFill>
              </a:rPr>
              <a:t>〜</a:t>
            </a:r>
            <a:r>
              <a:rPr lang="ja-JP" altLang="ja-JP" sz="3000" dirty="0">
                <a:solidFill>
                  <a:srgbClr val="0000FF"/>
                </a:solidFill>
              </a:rPr>
              <a:t>社会のための鍼灸になっているか</a:t>
            </a:r>
          </a:p>
          <a:p>
            <a:r>
              <a:rPr lang="ja-JP" altLang="ja-JP" sz="4100" dirty="0" smtClean="0"/>
              <a:t>現代</a:t>
            </a:r>
            <a:r>
              <a:rPr lang="ja-JP" altLang="ja-JP" sz="4100" dirty="0"/>
              <a:t>の国家は、福祉国家としての性格</a:t>
            </a:r>
            <a:r>
              <a:rPr lang="ja-JP" altLang="ja-JP" sz="4100" dirty="0" smtClean="0"/>
              <a:t>を薄く</a:t>
            </a:r>
            <a:r>
              <a:rPr lang="ja-JP" altLang="ja-JP" sz="4100" dirty="0"/>
              <a:t>しようとしている。福祉や医療は階層化され、高額な医療</a:t>
            </a:r>
            <a:r>
              <a:rPr lang="ja-JP" altLang="ja-JP" sz="4100" dirty="0" smtClean="0"/>
              <a:t>は支払える</a:t>
            </a:r>
            <a:r>
              <a:rPr lang="ja-JP" altLang="ja-JP" sz="4100" dirty="0"/>
              <a:t>層だけのものになりつつ</a:t>
            </a:r>
            <a:r>
              <a:rPr lang="ja-JP" altLang="ja-JP" sz="4100" dirty="0" smtClean="0"/>
              <a:t>ある</a:t>
            </a:r>
            <a:endParaRPr lang="en-US" altLang="ja-JP" sz="4100" dirty="0" smtClean="0"/>
          </a:p>
          <a:p>
            <a:r>
              <a:rPr lang="ja-JP" altLang="ja-JP" sz="4100" dirty="0"/>
              <a:t>「そこでの鍼灸は、エキゾティックで不可思議な力を発揮する</a:t>
            </a:r>
            <a:r>
              <a:rPr lang="ja-JP" altLang="ja-JP" sz="4100" dirty="0" smtClean="0"/>
              <a:t>、金持ち向け</a:t>
            </a:r>
            <a:r>
              <a:rPr lang="ja-JP" altLang="ja-JP" sz="4100" dirty="0"/>
              <a:t>の</a:t>
            </a:r>
            <a:r>
              <a:rPr lang="ja-JP" altLang="ja-JP" sz="4100" dirty="0" smtClean="0"/>
              <a:t>「</a:t>
            </a:r>
            <a:r>
              <a:rPr lang="ja-JP" altLang="en-US" sz="4100" dirty="0" smtClean="0"/>
              <a:t>ブ</a:t>
            </a:r>
            <a:r>
              <a:rPr lang="ja-JP" altLang="ja-JP" sz="4100" dirty="0" smtClean="0"/>
              <a:t>ランド</a:t>
            </a:r>
            <a:r>
              <a:rPr lang="ja-JP" altLang="ja-JP" sz="4100" dirty="0"/>
              <a:t>医療商品」である。こうした方向での再評価も、鍼灸医学にとって喜ぶべき事態なのかどうか、考えてみる必要がある</a:t>
            </a:r>
            <a:r>
              <a:rPr lang="ja-JP" altLang="ja-JP" sz="4100" dirty="0" smtClean="0"/>
              <a:t>だろう」</a:t>
            </a:r>
            <a:endParaRPr lang="ja-JP" altLang="ja-JP" sz="4100" dirty="0"/>
          </a:p>
          <a:p>
            <a:pPr marL="0" indent="0">
              <a:buNone/>
            </a:pPr>
            <a:r>
              <a:rPr lang="ja-JP" altLang="ja-JP" dirty="0" smtClean="0"/>
              <a:t> 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22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1647</Words>
  <Application>Microsoft Macintosh PowerPoint</Application>
  <PresentationFormat>画面に合わせる (4:3)</PresentationFormat>
  <Paragraphs>102</Paragraphs>
  <Slides>25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6" baseType="lpstr">
      <vt:lpstr>ホワイト</vt:lpstr>
      <vt:lpstr>『鍼灸の挑戦』刊行１０年記念大シンポジウム 日本鍼灸学への試み 未来鍼灸としての日本鍼灸のために </vt:lpstr>
      <vt:lpstr>『鍼灸の挑戦』の意図と批評</vt:lpstr>
      <vt:lpstr>『鍼灸の挑戦』（2005）その後</vt:lpstr>
      <vt:lpstr>石田秀実さんの書評の論点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鍼灸医学の本質を確認する 「日本鍼灸学」が必要 </vt:lpstr>
      <vt:lpstr>「日本鍼灸学」構成の手順</vt:lpstr>
      <vt:lpstr>PowerPoint プレゼンテーション</vt:lpstr>
      <vt:lpstr>日本に来ると外来文化は変容する</vt:lpstr>
      <vt:lpstr>PowerPoint プレゼンテーション</vt:lpstr>
      <vt:lpstr>PowerPoint プレゼンテーション</vt:lpstr>
      <vt:lpstr>PowerPoint プレゼンテーション</vt:lpstr>
      <vt:lpstr>原型・段階・現状の三層区分で分かること</vt:lpstr>
      <vt:lpstr>PowerPoint プレゼンテーション</vt:lpstr>
      <vt:lpstr>PowerPoint プレゼンテーション</vt:lpstr>
      <vt:lpstr>PowerPoint プレゼンテーション</vt:lpstr>
      <vt:lpstr>日本の自然治癒力思想も三層構造で位置づく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松田 博公</dc:creator>
  <cp:lastModifiedBy>松田 博公</cp:lastModifiedBy>
  <cp:revision>61</cp:revision>
  <dcterms:created xsi:type="dcterms:W3CDTF">2015-07-17T00:01:16Z</dcterms:created>
  <dcterms:modified xsi:type="dcterms:W3CDTF">2015-07-18T01:38:27Z</dcterms:modified>
</cp:coreProperties>
</file>